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67" r:id="rId5"/>
    <p:sldId id="268" r:id="rId6"/>
    <p:sldId id="259" r:id="rId7"/>
    <p:sldId id="258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9" r:id="rId16"/>
    <p:sldId id="270" r:id="rId17"/>
    <p:sldId id="271" r:id="rId18"/>
    <p:sldId id="272" r:id="rId19"/>
    <p:sldId id="273" r:id="rId20"/>
    <p:sldId id="279" r:id="rId21"/>
    <p:sldId id="274" r:id="rId22"/>
    <p:sldId id="275" r:id="rId23"/>
    <p:sldId id="276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DD02-7D7D-4D5C-BDDD-22344BC3B892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E586-11B2-49F1-AD4D-3FC3A85D3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106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DD02-7D7D-4D5C-BDDD-22344BC3B892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E586-11B2-49F1-AD4D-3FC3A85D3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98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DD02-7D7D-4D5C-BDDD-22344BC3B892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E586-11B2-49F1-AD4D-3FC3A85D3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620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DD02-7D7D-4D5C-BDDD-22344BC3B892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E586-11B2-49F1-AD4D-3FC3A85D3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162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DD02-7D7D-4D5C-BDDD-22344BC3B892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E586-11B2-49F1-AD4D-3FC3A85D3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090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DD02-7D7D-4D5C-BDDD-22344BC3B892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E586-11B2-49F1-AD4D-3FC3A85D3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355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DD02-7D7D-4D5C-BDDD-22344BC3B892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E586-11B2-49F1-AD4D-3FC3A85D3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237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DD02-7D7D-4D5C-BDDD-22344BC3B892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E586-11B2-49F1-AD4D-3FC3A85D3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2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DD02-7D7D-4D5C-BDDD-22344BC3B892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E586-11B2-49F1-AD4D-3FC3A85D3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345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DD02-7D7D-4D5C-BDDD-22344BC3B892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E586-11B2-49F1-AD4D-3FC3A85D3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994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DD02-7D7D-4D5C-BDDD-22344BC3B892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E586-11B2-49F1-AD4D-3FC3A85D3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732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7DD02-7D7D-4D5C-BDDD-22344BC3B892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4E586-11B2-49F1-AD4D-3FC3A85D3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498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Voiced_palatal_lateral_approximant" TargetMode="External"/><Relationship Id="rId2" Type="http://schemas.openxmlformats.org/officeDocument/2006/relationships/hyperlink" Target="https://en.wikipedia.org/wiki/Voiced_alveolar_approximant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Lhasa Tibetan: prosodic word and tonal span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Elena </a:t>
            </a:r>
            <a:r>
              <a:rPr lang="en-US" dirty="0" smtClean="0">
                <a:solidFill>
                  <a:schemeClr val="tx1"/>
                </a:solidFill>
              </a:rPr>
              <a:t>Perekhvalskaya</a:t>
            </a:r>
          </a:p>
          <a:p>
            <a:pPr algn="r"/>
            <a:endParaRPr lang="ru-RU" dirty="0">
              <a:solidFill>
                <a:schemeClr val="tx1"/>
              </a:solidFill>
            </a:endParaRPr>
          </a:p>
          <a:p>
            <a:pPr algn="r"/>
            <a:r>
              <a:rPr lang="en-US" sz="2400" dirty="0">
                <a:solidFill>
                  <a:schemeClr val="tx1"/>
                </a:solidFill>
              </a:rPr>
              <a:t>INALCO, ERC Project “Theory of tone</a:t>
            </a:r>
            <a:r>
              <a:rPr lang="en-US" sz="2400" dirty="0" smtClean="0">
                <a:solidFill>
                  <a:schemeClr val="tx1"/>
                </a:solidFill>
              </a:rPr>
              <a:t>”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r"/>
            <a:r>
              <a:rPr lang="en-US" sz="2400" dirty="0" smtClean="0">
                <a:solidFill>
                  <a:schemeClr val="tx1"/>
                </a:solidFill>
              </a:rPr>
              <a:t>SLE      Bordeaux    2025</a:t>
            </a:r>
            <a:endParaRPr lang="ru-RU" sz="24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" name="Shape 1"/>
          <p:cNvPicPr/>
          <p:nvPr/>
        </p:nvPicPr>
        <p:blipFill>
          <a:blip r:embed="rId2"/>
          <a:stretch/>
        </p:blipFill>
        <p:spPr>
          <a:xfrm>
            <a:off x="395536" y="188640"/>
            <a:ext cx="1261745" cy="122555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28340"/>
            <a:ext cx="942975" cy="946150"/>
          </a:xfrm>
          <a:prstGeom prst="rect">
            <a:avLst/>
          </a:prstGeom>
        </p:spPr>
      </p:pic>
      <p:pic>
        <p:nvPicPr>
          <p:cNvPr id="1026" name="Picture 2" descr="C:\Users\Elena\Dropbox\FOX\Burokrat\GRANT\ERC\Logotypes\Logo inalco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8154"/>
            <a:ext cx="2465090" cy="98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361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f-ZA" sz="3200" dirty="0" smtClean="0"/>
              <a:t>Syllable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Two types of </a:t>
            </a:r>
            <a:r>
              <a:rPr lang="en-GB" dirty="0" smtClean="0"/>
              <a:t>syllables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fr-FR" dirty="0" smtClean="0"/>
              <a:t>Light </a:t>
            </a:r>
            <a:r>
              <a:rPr lang="fr-FR" dirty="0"/>
              <a:t>Syllables: (C)V, (C)VC;</a:t>
            </a:r>
            <a:endParaRPr lang="ru-RU" dirty="0"/>
          </a:p>
          <a:p>
            <a:pPr marL="0" indent="0">
              <a:buNone/>
            </a:pPr>
            <a:r>
              <a:rPr lang="fr-FR" dirty="0" smtClean="0"/>
              <a:t>	Heavy </a:t>
            </a:r>
            <a:r>
              <a:rPr lang="fr-FR" dirty="0"/>
              <a:t>Syllables: (C)VV, (C)VL, (C)VLC.</a:t>
            </a:r>
            <a:endParaRPr lang="ru-RU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Light </a:t>
            </a:r>
            <a:r>
              <a:rPr lang="en-US" dirty="0"/>
              <a:t>and heavy syllables differ with respect to their </a:t>
            </a:r>
            <a:r>
              <a:rPr lang="en-US" dirty="0" err="1"/>
              <a:t>tonemic</a:t>
            </a:r>
            <a:r>
              <a:rPr lang="en-US" dirty="0"/>
              <a:t> realizations.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7667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634082"/>
          </a:xfrm>
        </p:spPr>
        <p:txBody>
          <a:bodyPr>
            <a:normAutofit/>
          </a:bodyPr>
          <a:lstStyle/>
          <a:p>
            <a:r>
              <a:rPr lang="af-ZA" sz="3200" dirty="0" smtClean="0"/>
              <a:t>Prosodic word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58326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The number of syllables in a prosodic word is theoretically unlimited</a:t>
            </a:r>
            <a:r>
              <a:rPr lang="en-US" sz="2000" i="1" dirty="0"/>
              <a:t>.</a:t>
            </a:r>
            <a:endParaRPr lang="ru-RU" sz="2000" dirty="0"/>
          </a:p>
          <a:p>
            <a:pPr marL="0" indent="0">
              <a:buNone/>
            </a:pPr>
            <a:r>
              <a:rPr lang="en-US" sz="2000" dirty="0"/>
              <a:t>Syllables </a:t>
            </a:r>
            <a:r>
              <a:rPr lang="en-US" sz="2000" dirty="0" smtClean="0"/>
              <a:t>word </a:t>
            </a:r>
            <a:r>
              <a:rPr lang="en-US" sz="2000" dirty="0"/>
              <a:t>differ by prominence. </a:t>
            </a:r>
            <a:r>
              <a:rPr lang="en-GB" sz="2000" dirty="0"/>
              <a:t>The first syllable is </a:t>
            </a:r>
            <a:r>
              <a:rPr lang="en-GB" sz="2000" b="1" u="sng" dirty="0" smtClean="0"/>
              <a:t>prominent</a:t>
            </a:r>
            <a:r>
              <a:rPr lang="en-GB" sz="2000" dirty="0"/>
              <a:t>. It is characterized by the following features:</a:t>
            </a:r>
            <a:endParaRPr lang="ru-RU" sz="2000" dirty="0"/>
          </a:p>
          <a:p>
            <a:pPr marL="0" indent="0">
              <a:buNone/>
            </a:pPr>
            <a:r>
              <a:rPr lang="en-GB" sz="2000" dirty="0" smtClean="0"/>
              <a:t>	1</a:t>
            </a:r>
            <a:r>
              <a:rPr lang="en-GB" sz="2000" dirty="0"/>
              <a:t>) </a:t>
            </a:r>
            <a:r>
              <a:rPr lang="en-GB" sz="2000" dirty="0" smtClean="0"/>
              <a:t>all </a:t>
            </a:r>
            <a:r>
              <a:rPr lang="en-GB" sz="2000" dirty="0"/>
              <a:t>consonant phonemes are possible </a:t>
            </a:r>
            <a:r>
              <a:rPr lang="en-GB" sz="2000" dirty="0" smtClean="0"/>
              <a:t>;</a:t>
            </a:r>
            <a:endParaRPr lang="ru-RU" sz="2000" dirty="0"/>
          </a:p>
          <a:p>
            <a:pPr marL="0" indent="0">
              <a:buNone/>
            </a:pPr>
            <a:r>
              <a:rPr lang="en-GB" sz="2000" dirty="0" smtClean="0"/>
              <a:t>	2</a:t>
            </a:r>
            <a:r>
              <a:rPr lang="en-GB" sz="2000" dirty="0"/>
              <a:t>) it bears the toneme, this toneme can spread</a:t>
            </a:r>
            <a:r>
              <a:rPr lang="en-US" sz="2000" dirty="0"/>
              <a:t> to the next syllable </a:t>
            </a:r>
            <a:r>
              <a:rPr lang="en-US" sz="2000" dirty="0" smtClean="0"/>
              <a:t>.</a:t>
            </a:r>
            <a:endParaRPr lang="ru-RU" sz="2000" dirty="0"/>
          </a:p>
          <a:p>
            <a:pPr marL="0" indent="0">
              <a:buNone/>
            </a:pPr>
            <a:r>
              <a:rPr lang="en-US" sz="2000" dirty="0"/>
              <a:t>In multisyllabic prosodic words </a:t>
            </a:r>
            <a:r>
              <a:rPr lang="en-US" sz="2000" u="sng" dirty="0"/>
              <a:t>all syllables, except for the first one</a:t>
            </a:r>
            <a:r>
              <a:rPr lang="en-US" sz="2000" dirty="0"/>
              <a:t>, are </a:t>
            </a:r>
            <a:r>
              <a:rPr lang="en-US" sz="2000" b="1" dirty="0"/>
              <a:t>non-prominent</a:t>
            </a:r>
            <a:r>
              <a:rPr lang="en-US" sz="2000" dirty="0"/>
              <a:t>.</a:t>
            </a:r>
            <a:endParaRPr lang="ru-RU" sz="2000" dirty="0"/>
          </a:p>
          <a:p>
            <a:pPr marL="0" indent="0">
              <a:buNone/>
            </a:pPr>
            <a:r>
              <a:rPr lang="en-US" sz="2000" b="1" u="sng" dirty="0" smtClean="0"/>
              <a:t>Non-prominent </a:t>
            </a:r>
            <a:r>
              <a:rPr lang="en-US" sz="2000" dirty="0"/>
              <a:t>syllables have the following characteristics:</a:t>
            </a:r>
            <a:endParaRPr lang="ru-RU" sz="2000" dirty="0"/>
          </a:p>
          <a:p>
            <a:pPr marL="0" indent="0">
              <a:buNone/>
            </a:pPr>
            <a:r>
              <a:rPr lang="en-US" sz="2000" dirty="0"/>
              <a:t>1) some consonants are not </a:t>
            </a:r>
            <a:r>
              <a:rPr lang="en-US" sz="2000" dirty="0" smtClean="0"/>
              <a:t>licensed, </a:t>
            </a:r>
            <a:r>
              <a:rPr lang="en-US" sz="2000" dirty="0"/>
              <a:t>aspirated consonant are </a:t>
            </a:r>
            <a:r>
              <a:rPr lang="en-US" sz="2000" dirty="0" smtClean="0"/>
              <a:t>disallowed. </a:t>
            </a:r>
            <a:endParaRPr lang="ru-RU" sz="2000" dirty="0"/>
          </a:p>
          <a:p>
            <a:pPr marL="0" indent="0">
              <a:buNone/>
            </a:pPr>
            <a:r>
              <a:rPr lang="en-US" sz="2000" dirty="0" smtClean="0"/>
              <a:t>	(6)</a:t>
            </a:r>
            <a:r>
              <a:rPr lang="en-US" sz="2000" dirty="0"/>
              <a:t> </a:t>
            </a:r>
            <a:r>
              <a:rPr lang="bo-CN" sz="2000" dirty="0"/>
              <a:t>ཆུ་ </a:t>
            </a:r>
            <a:r>
              <a:rPr lang="en-US" sz="2000" i="1" dirty="0" err="1"/>
              <a:t>chu</a:t>
            </a:r>
            <a:r>
              <a:rPr lang="en-US" sz="2000" i="1" dirty="0"/>
              <a:t> </a:t>
            </a:r>
            <a:r>
              <a:rPr lang="en-US" sz="2000" dirty="0"/>
              <a:t>[</a:t>
            </a:r>
            <a:r>
              <a:rPr lang="en-US" sz="2000" dirty="0" err="1"/>
              <a:t>c</a:t>
            </a:r>
            <a:r>
              <a:rPr lang="en-US" sz="2000" baseline="30000" dirty="0" err="1"/>
              <a:t>h</a:t>
            </a:r>
            <a:r>
              <a:rPr lang="en-US" sz="2000" dirty="0" err="1"/>
              <a:t>u</a:t>
            </a:r>
            <a:r>
              <a:rPr lang="en-US" sz="2000" dirty="0"/>
              <a:t>́] ‘water’ + </a:t>
            </a:r>
            <a:r>
              <a:rPr lang="bo-CN" sz="2000" dirty="0"/>
              <a:t>ཚོད་</a:t>
            </a:r>
            <a:r>
              <a:rPr lang="bo-CN" sz="2000" i="1" dirty="0"/>
              <a:t> </a:t>
            </a:r>
            <a:r>
              <a:rPr lang="en-US" sz="2000" i="1" dirty="0" err="1"/>
              <a:t>tshod</a:t>
            </a:r>
            <a:r>
              <a:rPr lang="en-US" sz="2000" dirty="0"/>
              <a:t> [</a:t>
            </a:r>
            <a:r>
              <a:rPr lang="en-US" sz="2000" dirty="0" err="1"/>
              <a:t>ʦ</a:t>
            </a:r>
            <a:r>
              <a:rPr lang="en-US" sz="2000" baseline="30000" dirty="0" err="1"/>
              <a:t>h</a:t>
            </a:r>
            <a:r>
              <a:rPr lang="en-US" sz="2000" dirty="0" err="1"/>
              <a:t>ɵ</a:t>
            </a:r>
            <a:r>
              <a:rPr lang="en-US" sz="2000" dirty="0"/>
              <a:t>̂</a:t>
            </a:r>
            <a:r>
              <a:rPr lang="en-US" sz="2000" baseline="30000" dirty="0"/>
              <a:t>ɂ</a:t>
            </a:r>
            <a:r>
              <a:rPr lang="en-US" sz="2000" dirty="0"/>
              <a:t>] ‘measure’ &gt; </a:t>
            </a:r>
            <a:r>
              <a:rPr lang="bo-CN" sz="2000" dirty="0"/>
              <a:t>ཆུ་ཚོད་</a:t>
            </a:r>
            <a:r>
              <a:rPr lang="bo-CN" sz="2000" i="1" dirty="0"/>
              <a:t> </a:t>
            </a:r>
            <a:r>
              <a:rPr lang="en-US" sz="2000" i="1" dirty="0" err="1"/>
              <a:t>chu</a:t>
            </a:r>
            <a:r>
              <a:rPr lang="en-US" sz="2000" i="1" dirty="0"/>
              <a:t> </a:t>
            </a:r>
            <a:r>
              <a:rPr lang="en-US" sz="2000" i="1" dirty="0" err="1"/>
              <a:t>tshod</a:t>
            </a:r>
            <a:r>
              <a:rPr lang="en-US" sz="2000" i="1" dirty="0"/>
              <a:t> </a:t>
            </a:r>
            <a:r>
              <a:rPr lang="en-US" sz="2000" dirty="0"/>
              <a:t>[</a:t>
            </a:r>
            <a:r>
              <a:rPr lang="en-US" sz="2000" dirty="0" err="1"/>
              <a:t>c</a:t>
            </a:r>
            <a:r>
              <a:rPr lang="en-US" sz="2000" baseline="30000" dirty="0" err="1"/>
              <a:t>h</a:t>
            </a:r>
            <a:r>
              <a:rPr lang="en-US" sz="2000" dirty="0" err="1"/>
              <a:t>u</a:t>
            </a:r>
            <a:r>
              <a:rPr lang="en-US" sz="2000" dirty="0"/>
              <a:t>́.</a:t>
            </a:r>
            <a:r>
              <a:rPr lang="en-US" sz="2000" dirty="0" err="1"/>
              <a:t>ʦɵ</a:t>
            </a:r>
            <a:r>
              <a:rPr lang="en-US" sz="2000" dirty="0"/>
              <a:t>̂</a:t>
            </a:r>
            <a:r>
              <a:rPr lang="en-US" sz="2000" baseline="30000" dirty="0"/>
              <a:t>ɂ</a:t>
            </a:r>
            <a:r>
              <a:rPr lang="en-US" sz="2000" dirty="0"/>
              <a:t>] ‘time, hour’ [H </a:t>
            </a:r>
            <a:r>
              <a:rPr lang="en-US" sz="2000" dirty="0" err="1"/>
              <a:t>c</a:t>
            </a:r>
            <a:r>
              <a:rPr lang="en-US" sz="2000" baseline="30000" dirty="0" err="1"/>
              <a:t>h</a:t>
            </a:r>
            <a:r>
              <a:rPr lang="en-US" sz="2000" dirty="0" err="1"/>
              <a:t>u</a:t>
            </a:r>
            <a:r>
              <a:rPr lang="en-US" sz="2000" dirty="0"/>
              <a:t>́.</a:t>
            </a:r>
            <a:r>
              <a:rPr lang="en-US" sz="2000" dirty="0" err="1"/>
              <a:t>ʦɵ</a:t>
            </a:r>
            <a:r>
              <a:rPr lang="en-US" sz="2000" baseline="30000" dirty="0"/>
              <a:t>ɂ</a:t>
            </a:r>
            <a:r>
              <a:rPr lang="en-US" sz="2000" dirty="0"/>
              <a:t>];</a:t>
            </a:r>
            <a:endParaRPr lang="ru-RU" sz="2000" dirty="0"/>
          </a:p>
          <a:p>
            <a:pPr marL="0" indent="0">
              <a:buNone/>
            </a:pPr>
            <a:r>
              <a:rPr lang="en-US" sz="2000" dirty="0"/>
              <a:t>2) the lexical tone of a syllable is </a:t>
            </a:r>
            <a:r>
              <a:rPr lang="en-US" sz="2000" dirty="0" smtClean="0"/>
              <a:t>neutralized, </a:t>
            </a:r>
            <a:r>
              <a:rPr lang="en-US" sz="2000" dirty="0"/>
              <a:t>see </a:t>
            </a:r>
            <a:r>
              <a:rPr lang="en-US" sz="2000" dirty="0" smtClean="0"/>
              <a:t>(ex 7).</a:t>
            </a:r>
            <a:endParaRPr lang="ru-RU" sz="2000" dirty="0"/>
          </a:p>
          <a:p>
            <a:pPr marL="0" indent="0">
              <a:buNone/>
            </a:pPr>
            <a:r>
              <a:rPr lang="en-US" sz="2000" dirty="0" smtClean="0"/>
              <a:t>	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(7)</a:t>
            </a:r>
            <a:r>
              <a:rPr lang="en-US" sz="2000" dirty="0"/>
              <a:t> </a:t>
            </a:r>
            <a:r>
              <a:rPr lang="bo-CN" sz="2000" dirty="0"/>
              <a:t>ཧ་ </a:t>
            </a:r>
            <a:r>
              <a:rPr lang="en-US" sz="2000" i="1" dirty="0"/>
              <a:t>ha</a:t>
            </a:r>
            <a:r>
              <a:rPr lang="en-US" sz="2000" dirty="0"/>
              <a:t> [há] ‘breath’ + </a:t>
            </a:r>
            <a:r>
              <a:rPr lang="bo-CN" sz="2000" dirty="0"/>
              <a:t>ཡང་ </a:t>
            </a:r>
            <a:r>
              <a:rPr lang="en-US" sz="2000" i="1" dirty="0"/>
              <a:t>yang</a:t>
            </a:r>
            <a:r>
              <a:rPr lang="en-US" sz="2000" dirty="0"/>
              <a:t> [</a:t>
            </a:r>
            <a:r>
              <a:rPr lang="en-US" sz="2000" dirty="0" err="1"/>
              <a:t>jàŋ</a:t>
            </a:r>
            <a:r>
              <a:rPr lang="en-US" sz="2000" dirty="0"/>
              <a:t>] ‘light’ &gt; </a:t>
            </a:r>
            <a:r>
              <a:rPr lang="bo-CN" sz="2000" dirty="0"/>
              <a:t>ཧ་ཡང་</a:t>
            </a:r>
            <a:r>
              <a:rPr lang="en-US" sz="2000" i="1" dirty="0"/>
              <a:t> ha yang</a:t>
            </a:r>
            <a:r>
              <a:rPr lang="en-US" sz="2000" dirty="0"/>
              <a:t> [</a:t>
            </a:r>
            <a:r>
              <a:rPr lang="en-US" sz="2000" dirty="0" err="1"/>
              <a:t>há.jáŋ</a:t>
            </a:r>
            <a:r>
              <a:rPr lang="en-US" sz="2000" dirty="0"/>
              <a:t>] ‘aluminum’ [H </a:t>
            </a:r>
            <a:r>
              <a:rPr lang="en-US" sz="2000" dirty="0" err="1"/>
              <a:t>há.jaŋ</a:t>
            </a:r>
            <a:r>
              <a:rPr lang="en-US" sz="2000" dirty="0" smtClean="0"/>
              <a:t>].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47660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word-final position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Occlusive consonants </a:t>
            </a:r>
            <a:r>
              <a:rPr lang="en-US" dirty="0"/>
              <a:t>are substituted by the glottal stop </a:t>
            </a:r>
            <a:r>
              <a:rPr lang="en-US" dirty="0" smtClean="0"/>
              <a:t>(8), </a:t>
            </a:r>
            <a:r>
              <a:rPr lang="af-ZA" dirty="0"/>
              <a:t>and </a:t>
            </a:r>
            <a:r>
              <a:rPr lang="en-US" dirty="0"/>
              <a:t>sonorants, with the exception of /m/, tend to disappear, resulting in a compensatory vowel </a:t>
            </a:r>
            <a:r>
              <a:rPr lang="en-US" dirty="0" smtClean="0"/>
              <a:t>length.</a:t>
            </a:r>
            <a:endParaRPr lang="ru-RU" dirty="0"/>
          </a:p>
          <a:p>
            <a:pPr marL="0" indent="0">
              <a:buNone/>
            </a:pPr>
            <a:r>
              <a:rPr lang="en-US" dirty="0" smtClean="0"/>
              <a:t>	(8)</a:t>
            </a:r>
            <a:r>
              <a:rPr lang="en-US" dirty="0"/>
              <a:t> </a:t>
            </a:r>
            <a:r>
              <a:rPr lang="bo-CN" dirty="0"/>
              <a:t>ཁ་ལག་</a:t>
            </a:r>
            <a:r>
              <a:rPr lang="bo-CN" i="1" dirty="0"/>
              <a:t> </a:t>
            </a:r>
            <a:r>
              <a:rPr lang="en-US" i="1" dirty="0" err="1"/>
              <a:t>kha</a:t>
            </a:r>
            <a:r>
              <a:rPr lang="en-US" i="1" dirty="0"/>
              <a:t>-lag</a:t>
            </a:r>
            <a:r>
              <a:rPr lang="en-US" dirty="0"/>
              <a:t> [k</a:t>
            </a:r>
            <a:r>
              <a:rPr lang="en-US" baseline="30000" dirty="0"/>
              <a:t>h</a:t>
            </a:r>
            <a:r>
              <a:rPr lang="en-US" dirty="0"/>
              <a:t>á.lâ</a:t>
            </a:r>
            <a:r>
              <a:rPr lang="en-US" baseline="30000" dirty="0"/>
              <a:t>ɂ</a:t>
            </a:r>
            <a:r>
              <a:rPr lang="en-US" dirty="0"/>
              <a:t>] ‘food’ (mouth + hand)</a:t>
            </a:r>
            <a:r>
              <a:rPr lang="af-ZA" dirty="0"/>
              <a:t> [H </a:t>
            </a:r>
            <a:r>
              <a:rPr lang="en-US" dirty="0"/>
              <a:t>k</a:t>
            </a:r>
            <a:r>
              <a:rPr lang="en-US" baseline="30000" dirty="0"/>
              <a:t>h</a:t>
            </a:r>
            <a:r>
              <a:rPr lang="en-US" dirty="0"/>
              <a:t>á.la</a:t>
            </a:r>
            <a:r>
              <a:rPr lang="en-US" baseline="30000" dirty="0"/>
              <a:t>ɂ</a:t>
            </a:r>
            <a:r>
              <a:rPr lang="af-ZA" dirty="0" smtClean="0"/>
              <a:t>]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1981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490066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sz="3200" dirty="0" smtClean="0"/>
              <a:t>A prosodic word with more than two syllables: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8568952" cy="55446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1</a:t>
            </a:r>
            <a:r>
              <a:rPr lang="en-US" sz="2000" dirty="0"/>
              <a:t>) a noun that cannot be broken down into meaningful components (12):</a:t>
            </a:r>
            <a:endParaRPr lang="ru-RU" sz="2000" dirty="0"/>
          </a:p>
          <a:p>
            <a:pPr marL="0" indent="0">
              <a:buNone/>
            </a:pPr>
            <a:r>
              <a:rPr lang="en-US" sz="2000" dirty="0" smtClean="0"/>
              <a:t>	(9)</a:t>
            </a:r>
            <a:r>
              <a:rPr lang="en-US" sz="2000" dirty="0"/>
              <a:t> </a:t>
            </a:r>
            <a:r>
              <a:rPr lang="bo-CN" sz="2000" dirty="0"/>
              <a:t>བསེ་ལེ་པད་གོག་</a:t>
            </a:r>
            <a:r>
              <a:rPr lang="en-US" sz="2000" i="1" dirty="0" err="1"/>
              <a:t>bse</a:t>
            </a:r>
            <a:r>
              <a:rPr lang="en-US" sz="2000" i="1" dirty="0"/>
              <a:t>-le-pad-</a:t>
            </a:r>
            <a:r>
              <a:rPr lang="en-US" sz="2000" i="1" dirty="0" err="1"/>
              <a:t>gog</a:t>
            </a:r>
            <a:r>
              <a:rPr lang="en-US" sz="2000" dirty="0"/>
              <a:t> [sé.lé.</a:t>
            </a:r>
            <a:r>
              <a:rPr lang="en-US" sz="2000" dirty="0" err="1"/>
              <a:t>pɛ</a:t>
            </a:r>
            <a:r>
              <a:rPr lang="en-US" sz="2000" dirty="0"/>
              <a:t>̀.</a:t>
            </a:r>
            <a:r>
              <a:rPr lang="en-US" sz="2000" dirty="0" err="1"/>
              <a:t>ko</a:t>
            </a:r>
            <a:r>
              <a:rPr lang="en-US" sz="2000" dirty="0"/>
              <a:t>̀</a:t>
            </a:r>
            <a:r>
              <a:rPr lang="en-US" sz="2000" baseline="30000" dirty="0"/>
              <a:t>ɂ</a:t>
            </a:r>
            <a:r>
              <a:rPr lang="en-US" sz="2000" dirty="0"/>
              <a:t>] ‘beetle’ [H </a:t>
            </a:r>
            <a:r>
              <a:rPr lang="en-US" sz="2000" dirty="0" err="1"/>
              <a:t>sé.le</a:t>
            </a:r>
            <a:r>
              <a:rPr lang="en-US" sz="2000" dirty="0"/>
              <a:t>].</a:t>
            </a:r>
            <a:r>
              <a:rPr lang="en-US" sz="2000" dirty="0" err="1"/>
              <a:t>pɛ.ko</a:t>
            </a:r>
            <a:r>
              <a:rPr lang="en-US" sz="2000" baseline="30000" dirty="0"/>
              <a:t>ɂ</a:t>
            </a:r>
            <a:endParaRPr lang="ru-RU" sz="2000" dirty="0"/>
          </a:p>
          <a:p>
            <a:pPr marL="0" indent="0">
              <a:buNone/>
            </a:pPr>
            <a:r>
              <a:rPr lang="en-US" sz="2000" dirty="0" smtClean="0"/>
              <a:t>2</a:t>
            </a:r>
            <a:r>
              <a:rPr lang="en-US" sz="2000" dirty="0"/>
              <a:t>) Personal names and </a:t>
            </a:r>
            <a:r>
              <a:rPr lang="en-US" sz="2000" dirty="0" err="1"/>
              <a:t>toponyms</a:t>
            </a:r>
            <a:r>
              <a:rPr lang="en-US" sz="2000" dirty="0"/>
              <a:t>:</a:t>
            </a:r>
            <a:endParaRPr lang="ru-RU" sz="2000" dirty="0"/>
          </a:p>
          <a:p>
            <a:pPr marL="0" indent="0">
              <a:buNone/>
            </a:pPr>
            <a:r>
              <a:rPr lang="en-US" sz="2000" dirty="0" smtClean="0"/>
              <a:t>	(10)</a:t>
            </a:r>
            <a:r>
              <a:rPr lang="en-US" sz="2000" dirty="0"/>
              <a:t> </a:t>
            </a:r>
            <a:r>
              <a:rPr lang="bo-CN" sz="2000" dirty="0"/>
              <a:t>གཞིས་ཀ་ཙེ་ ་</a:t>
            </a:r>
            <a:r>
              <a:rPr lang="en-US" sz="2000" i="1" dirty="0" err="1"/>
              <a:t>Gzhis-ka-tse</a:t>
            </a:r>
            <a:r>
              <a:rPr lang="en-US" sz="2000" dirty="0"/>
              <a:t> [L </a:t>
            </a:r>
            <a:r>
              <a:rPr lang="en-US" sz="2000" dirty="0" err="1"/>
              <a:t>tɕ</a:t>
            </a:r>
            <a:r>
              <a:rPr lang="en-US" sz="2000" baseline="30000" dirty="0" err="1"/>
              <a:t>h</a:t>
            </a:r>
            <a:r>
              <a:rPr lang="en-US" sz="2000" dirty="0" err="1"/>
              <a:t>i</a:t>
            </a:r>
            <a:r>
              <a:rPr lang="en-US" sz="2000" dirty="0"/>
              <a:t>̀.</a:t>
            </a:r>
            <a:r>
              <a:rPr lang="en-US" sz="2000" dirty="0" err="1"/>
              <a:t>ka</a:t>
            </a:r>
            <a:r>
              <a:rPr lang="en-US" sz="2000" dirty="0"/>
              <a:t>].</a:t>
            </a:r>
            <a:r>
              <a:rPr lang="en-US" sz="2000" dirty="0" err="1"/>
              <a:t>ʦe</a:t>
            </a:r>
            <a:r>
              <a:rPr lang="en-US" sz="2000" dirty="0"/>
              <a:t>̀ ‘</a:t>
            </a:r>
            <a:r>
              <a:rPr lang="en-US" sz="2000" dirty="0" err="1"/>
              <a:t>Shigatse</a:t>
            </a:r>
            <a:r>
              <a:rPr lang="en-US" sz="2000" dirty="0"/>
              <a:t>’ (a town);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3</a:t>
            </a:r>
            <a:r>
              <a:rPr lang="en-US" sz="2000" dirty="0"/>
              <a:t>) loans</a:t>
            </a:r>
            <a:r>
              <a:rPr lang="en-US" sz="2000" dirty="0" smtClean="0"/>
              <a:t>:    </a:t>
            </a:r>
            <a:r>
              <a:rPr lang="af-ZA" sz="2000" dirty="0" smtClean="0"/>
              <a:t>	(11) </a:t>
            </a:r>
            <a:r>
              <a:rPr lang="bo-CN" sz="2000" dirty="0"/>
              <a:t>ཏི་ཀ་སི་ </a:t>
            </a:r>
            <a:r>
              <a:rPr lang="af-ZA" sz="2000" i="1" dirty="0"/>
              <a:t>ti-ka-si</a:t>
            </a:r>
            <a:r>
              <a:rPr lang="af-ZA" sz="2000" dirty="0"/>
              <a:t> ‘post stamp’ [H tí.ka].</a:t>
            </a:r>
            <a:r>
              <a:rPr lang="en-US" sz="2000" dirty="0"/>
              <a:t>ɕ</a:t>
            </a:r>
            <a:r>
              <a:rPr lang="af-ZA" sz="2000" dirty="0"/>
              <a:t>i (&lt; Eng. </a:t>
            </a:r>
            <a:r>
              <a:rPr lang="af-ZA" sz="2000" i="1" dirty="0"/>
              <a:t>ticket</a:t>
            </a:r>
            <a:r>
              <a:rPr lang="af-ZA" sz="2000" dirty="0" smtClean="0"/>
              <a:t>);</a:t>
            </a:r>
          </a:p>
          <a:p>
            <a:pPr marL="0" indent="0">
              <a:buNone/>
            </a:pPr>
            <a:r>
              <a:rPr lang="af-ZA" sz="2000" dirty="0" smtClean="0"/>
              <a:t>4</a:t>
            </a:r>
            <a:r>
              <a:rPr lang="af-ZA" sz="2000" dirty="0"/>
              <a:t>) words with functional morphemes:</a:t>
            </a:r>
            <a:endParaRPr lang="ru-RU" sz="2000" dirty="0"/>
          </a:p>
          <a:p>
            <a:pPr marL="0" indent="0">
              <a:buNone/>
            </a:pPr>
            <a:r>
              <a:rPr lang="af-ZA" sz="2000" dirty="0" smtClean="0"/>
              <a:t>	(12)</a:t>
            </a:r>
            <a:r>
              <a:rPr lang="af-ZA" sz="2000" dirty="0"/>
              <a:t> </a:t>
            </a:r>
            <a:r>
              <a:rPr lang="bo-CN" sz="2000" dirty="0"/>
              <a:t>རྩ་ཐང་སྒང་ལ་</a:t>
            </a:r>
            <a:r>
              <a:rPr lang="bo-CN" sz="2000" i="1" dirty="0"/>
              <a:t> </a:t>
            </a:r>
            <a:r>
              <a:rPr lang="af-ZA" sz="2000" i="1" dirty="0"/>
              <a:t>rtsa-thang-sgang-la </a:t>
            </a:r>
            <a:r>
              <a:rPr lang="af-ZA" sz="2000" dirty="0"/>
              <a:t>[ʦá.tá̰ŋ.gà̰.là/ ‘in the grassland’ [H ʦá.ta̰ŋ].ga̰.la;</a:t>
            </a:r>
            <a:endParaRPr lang="ru-RU" sz="2000" dirty="0"/>
          </a:p>
          <a:p>
            <a:pPr marL="0" indent="0">
              <a:buNone/>
            </a:pPr>
            <a:r>
              <a:rPr lang="af-ZA" sz="2000" i="1" dirty="0" smtClean="0"/>
              <a:t>		rtsa-thang-sgang-la</a:t>
            </a:r>
            <a:endParaRPr lang="ru-RU" sz="2000" dirty="0"/>
          </a:p>
          <a:p>
            <a:pPr marL="0" indent="0">
              <a:buNone/>
            </a:pPr>
            <a:r>
              <a:rPr lang="af-ZA" sz="2000" dirty="0" smtClean="0"/>
              <a:t>		ʦá.tá</a:t>
            </a:r>
            <a:r>
              <a:rPr lang="af-ZA" sz="2000" dirty="0"/>
              <a:t>̰ŋ     gà̰      </a:t>
            </a:r>
            <a:r>
              <a:rPr lang="af-ZA" sz="2000" dirty="0" smtClean="0"/>
              <a:t>là</a:t>
            </a:r>
            <a:endParaRPr lang="en-US" sz="2000" dirty="0" smtClean="0"/>
          </a:p>
          <a:p>
            <a:pPr marL="0" indent="0">
              <a:buNone/>
            </a:pPr>
            <a:r>
              <a:rPr lang="af-ZA" sz="2000" dirty="0" smtClean="0"/>
              <a:t> 		steppe   </a:t>
            </a:r>
            <a:r>
              <a:rPr lang="af-ZA" sz="2000" cap="small" dirty="0"/>
              <a:t>top</a:t>
            </a:r>
            <a:r>
              <a:rPr lang="af-ZA" sz="2000" dirty="0"/>
              <a:t>     </a:t>
            </a:r>
            <a:r>
              <a:rPr lang="af-ZA" sz="2000" dirty="0" smtClean="0"/>
              <a:t>in</a:t>
            </a:r>
          </a:p>
          <a:p>
            <a:pPr marL="0" indent="0">
              <a:buNone/>
            </a:pPr>
            <a:r>
              <a:rPr lang="af-ZA" sz="2000" dirty="0" smtClean="0"/>
              <a:t>	(13)</a:t>
            </a:r>
            <a:r>
              <a:rPr lang="af-ZA" sz="2000" dirty="0"/>
              <a:t> </a:t>
            </a:r>
            <a:r>
              <a:rPr lang="bo-CN" sz="2000" dirty="0"/>
              <a:t>ཉི་མ་ཤིག་ </a:t>
            </a:r>
            <a:r>
              <a:rPr lang="af-ZA" sz="2000" i="1" dirty="0"/>
              <a:t>nyi-ma-cig</a:t>
            </a:r>
            <a:r>
              <a:rPr lang="af-ZA" sz="2000" dirty="0"/>
              <a:t> [ɲì.má.tɕì</a:t>
            </a:r>
            <a:r>
              <a:rPr lang="af-ZA" sz="2000" baseline="30000" dirty="0"/>
              <a:t>ɂ</a:t>
            </a:r>
            <a:r>
              <a:rPr lang="af-ZA" sz="2000" dirty="0"/>
              <a:t>] ‘one day’ [L ɲì.ma].tɕi</a:t>
            </a:r>
            <a:r>
              <a:rPr lang="af-ZA" sz="2000" baseline="30000" dirty="0"/>
              <a:t>ɂ</a:t>
            </a:r>
            <a:r>
              <a:rPr lang="af-ZA" sz="2000" dirty="0"/>
              <a:t>;</a:t>
            </a:r>
            <a:endParaRPr lang="ru-RU" sz="2000" dirty="0"/>
          </a:p>
          <a:p>
            <a:pPr marL="0" indent="0">
              <a:buNone/>
            </a:pPr>
            <a:r>
              <a:rPr lang="fr-FR" sz="2000" i="1" dirty="0"/>
              <a:t>	</a:t>
            </a:r>
            <a:r>
              <a:rPr lang="fr-FR" sz="2000" i="1" dirty="0" smtClean="0"/>
              <a:t>	nyi-ma-cig</a:t>
            </a:r>
            <a:endParaRPr lang="ru-RU" sz="2000" dirty="0"/>
          </a:p>
          <a:p>
            <a:pPr marL="0" indent="0">
              <a:buNone/>
            </a:pPr>
            <a:r>
              <a:rPr lang="fr-FR" sz="2000" dirty="0" smtClean="0"/>
              <a:t>		ɲì.má  </a:t>
            </a:r>
            <a:r>
              <a:rPr lang="fr-FR" sz="2000" dirty="0"/>
              <a:t>tɕi</a:t>
            </a:r>
            <a:r>
              <a:rPr lang="fr-FR" sz="2000" baseline="30000" dirty="0"/>
              <a:t>ɂ</a:t>
            </a:r>
            <a:endParaRPr lang="ru-RU" sz="2000" dirty="0"/>
          </a:p>
          <a:p>
            <a:pPr marL="0" indent="0">
              <a:buNone/>
            </a:pPr>
            <a:r>
              <a:rPr lang="fr-FR" sz="2000" dirty="0" smtClean="0"/>
              <a:t>		day</a:t>
            </a:r>
            <a:r>
              <a:rPr lang="ru-RU" sz="2000" dirty="0" smtClean="0"/>
              <a:t>   </a:t>
            </a:r>
            <a:r>
              <a:rPr lang="fr-FR" sz="2000" dirty="0" smtClean="0"/>
              <a:t>one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09213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f-ZA" dirty="0" smtClean="0"/>
              <a:t>Tonemes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The tonal system can be characterized as a mixed level-contour tone system.</a:t>
            </a:r>
            <a:endParaRPr lang="ru-RU" dirty="0"/>
          </a:p>
          <a:p>
            <a:pPr marL="0" lvl="0" indent="0">
              <a:buNone/>
            </a:pPr>
            <a:r>
              <a:rPr lang="en-US" dirty="0"/>
              <a:t>It counts two levels: High and Low. </a:t>
            </a:r>
            <a:endParaRPr lang="ru-RU" dirty="0"/>
          </a:p>
          <a:p>
            <a:pPr marL="0" lvl="0" indent="0">
              <a:buNone/>
            </a:pPr>
            <a:r>
              <a:rPr lang="en-US" dirty="0"/>
              <a:t>Contour </a:t>
            </a:r>
            <a:r>
              <a:rPr lang="en-US" dirty="0" smtClean="0"/>
              <a:t>tones (raising </a:t>
            </a:r>
            <a:r>
              <a:rPr lang="en-US" dirty="0"/>
              <a:t>and </a:t>
            </a:r>
            <a:r>
              <a:rPr lang="en-US" dirty="0" smtClean="0"/>
              <a:t>falling) are </a:t>
            </a:r>
            <a:r>
              <a:rPr lang="en-US" dirty="0" err="1"/>
              <a:t>allotones</a:t>
            </a:r>
            <a:r>
              <a:rPr lang="en-US" dirty="0"/>
              <a:t> which appear with certain types of </a:t>
            </a:r>
            <a:r>
              <a:rPr lang="en-US" dirty="0" smtClean="0"/>
              <a:t>syllables.</a:t>
            </a:r>
          </a:p>
          <a:p>
            <a:pPr marL="0" indent="0">
              <a:buNone/>
            </a:pPr>
            <a:r>
              <a:rPr lang="en-US" dirty="0" smtClean="0"/>
              <a:t>Two tonemes: 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High/Falling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rgbClr val="FF0000"/>
                </a:solidFill>
              </a:rPr>
              <a:t>Low/Rising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Each </a:t>
            </a:r>
            <a:r>
              <a:rPr lang="en-US" dirty="0"/>
              <a:t>toneme has several surface representations (</a:t>
            </a:r>
            <a:r>
              <a:rPr lang="en-US" dirty="0" err="1"/>
              <a:t>allotones</a:t>
            </a:r>
            <a:r>
              <a:rPr lang="en-US" i="1" dirty="0"/>
              <a:t>) </a:t>
            </a:r>
            <a:r>
              <a:rPr lang="en-US" dirty="0" smtClean="0"/>
              <a:t>depending</a:t>
            </a:r>
          </a:p>
          <a:p>
            <a:pPr marL="0" indent="0">
              <a:buNone/>
            </a:pPr>
            <a:r>
              <a:rPr lang="en-US" dirty="0" smtClean="0"/>
              <a:t>1</a:t>
            </a:r>
            <a:r>
              <a:rPr lang="en-US" dirty="0"/>
              <a:t>) on the type of the syllable;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</a:t>
            </a:r>
            <a:r>
              <a:rPr lang="en-US" dirty="0"/>
              <a:t>) the presence or absence of the glottal stop in the </a:t>
            </a:r>
            <a:r>
              <a:rPr lang="en-US" dirty="0" err="1"/>
              <a:t>Auslaut</a:t>
            </a:r>
            <a:r>
              <a:rPr lang="en-US" dirty="0"/>
              <a:t>; 3) </a:t>
            </a:r>
            <a:r>
              <a:rPr lang="af-ZA" dirty="0"/>
              <a:t>the length of the tonal span (one or two syllables)</a:t>
            </a:r>
            <a:r>
              <a:rPr lang="en-US" dirty="0"/>
              <a:t>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3408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f-ZA" sz="3200" dirty="0" smtClean="0"/>
              <a:t>High toneme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996952"/>
            <a:ext cx="8363272" cy="352839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Main </a:t>
            </a:r>
            <a:r>
              <a:rPr lang="en-US" dirty="0" err="1"/>
              <a:t>allotones</a:t>
            </a:r>
            <a:r>
              <a:rPr lang="en-US" dirty="0"/>
              <a:t>: H, F, HF (sharp falling)</a:t>
            </a:r>
            <a:endParaRPr lang="ru-RU" dirty="0"/>
          </a:p>
          <a:p>
            <a:pPr marL="0" indent="0">
              <a:buNone/>
            </a:pPr>
            <a:r>
              <a:rPr lang="en-US" dirty="0" smtClean="0"/>
              <a:t>F</a:t>
            </a:r>
            <a:r>
              <a:rPr lang="en-US" i="1" dirty="0" smtClean="0"/>
              <a:t> </a:t>
            </a:r>
            <a:r>
              <a:rPr lang="en-US" dirty="0" err="1"/>
              <a:t>allotone</a:t>
            </a:r>
            <a:r>
              <a:rPr lang="en-US" dirty="0"/>
              <a:t> </a:t>
            </a:r>
            <a:r>
              <a:rPr lang="en-US" dirty="0" smtClean="0"/>
              <a:t>:</a:t>
            </a:r>
            <a:endParaRPr lang="ru-RU" dirty="0"/>
          </a:p>
          <a:p>
            <a:pPr marL="0" indent="0">
              <a:buNone/>
            </a:pPr>
            <a:r>
              <a:rPr lang="af-ZA" dirty="0" smtClean="0"/>
              <a:t>	(14)</a:t>
            </a:r>
            <a:r>
              <a:rPr lang="af-ZA" dirty="0"/>
              <a:t> </a:t>
            </a:r>
            <a:r>
              <a:rPr lang="af-ZA" i="1" dirty="0"/>
              <a:t> </a:t>
            </a:r>
            <a:r>
              <a:rPr lang="bo-CN" dirty="0"/>
              <a:t>འཁྲུ་བ་</a:t>
            </a:r>
            <a:r>
              <a:rPr lang="bo-CN" i="1" dirty="0"/>
              <a:t> </a:t>
            </a:r>
            <a:r>
              <a:rPr lang="af-ZA" i="1" dirty="0"/>
              <a:t>‘khru-wa</a:t>
            </a:r>
            <a:r>
              <a:rPr lang="af-ZA" dirty="0"/>
              <a:t> [ṭû.wà] [H ṭú].wa ‘to wash’.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The sharp falling </a:t>
            </a:r>
            <a:r>
              <a:rPr lang="en-US" dirty="0" err="1"/>
              <a:t>allotone</a:t>
            </a:r>
            <a:r>
              <a:rPr lang="en-US" dirty="0"/>
              <a:t> appears on a light syllable ending with a glottal </a:t>
            </a:r>
            <a:r>
              <a:rPr lang="en-US" dirty="0" smtClean="0"/>
              <a:t>stop:</a:t>
            </a:r>
            <a:endParaRPr lang="ru-RU" dirty="0"/>
          </a:p>
          <a:p>
            <a:pPr marL="0" indent="0">
              <a:buNone/>
            </a:pPr>
            <a:r>
              <a:rPr lang="en-US" dirty="0" smtClean="0"/>
              <a:t>(15)</a:t>
            </a:r>
            <a:r>
              <a:rPr lang="en-US" dirty="0"/>
              <a:t>  </a:t>
            </a:r>
            <a:r>
              <a:rPr lang="bo-CN" dirty="0"/>
              <a:t>སྐད་བརྒྱབ་པ་ </a:t>
            </a:r>
            <a:r>
              <a:rPr lang="en-US" i="1" dirty="0" err="1"/>
              <a:t>skad</a:t>
            </a:r>
            <a:r>
              <a:rPr lang="en-US" i="1" dirty="0"/>
              <a:t>-</a:t>
            </a:r>
            <a:r>
              <a:rPr lang="en-US" i="1" dirty="0" err="1"/>
              <a:t>brgyab</a:t>
            </a:r>
            <a:r>
              <a:rPr lang="en-US" i="1" dirty="0"/>
              <a:t>-pa </a:t>
            </a:r>
            <a:r>
              <a:rPr lang="en-US" dirty="0"/>
              <a:t>[</a:t>
            </a:r>
            <a:r>
              <a:rPr lang="en-US" dirty="0" err="1"/>
              <a:t>ke</a:t>
            </a:r>
            <a:r>
              <a:rPr lang="en-US" dirty="0"/>
              <a:t>̂</a:t>
            </a:r>
            <a:r>
              <a:rPr lang="en-US" baseline="30000" dirty="0"/>
              <a:t>ɂ</a:t>
            </a:r>
            <a:r>
              <a:rPr lang="en-US" dirty="0"/>
              <a:t>.gè.bà] [H </a:t>
            </a:r>
            <a:r>
              <a:rPr lang="en-US" dirty="0" err="1"/>
              <a:t>ke</a:t>
            </a:r>
            <a:r>
              <a:rPr lang="en-US" dirty="0"/>
              <a:t>́</a:t>
            </a:r>
            <a:r>
              <a:rPr lang="en-US" baseline="30000" dirty="0"/>
              <a:t>ɂ</a:t>
            </a:r>
            <a:r>
              <a:rPr lang="en-US" dirty="0"/>
              <a:t>].ge.ba ‘to cry’.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Heavy syllables bear the all-H </a:t>
            </a:r>
            <a:r>
              <a:rPr lang="en-US" dirty="0" err="1"/>
              <a:t>allotone</a:t>
            </a:r>
            <a:r>
              <a:rPr lang="en-US" dirty="0"/>
              <a:t> if ended with a vowel or a sonorant </a:t>
            </a:r>
            <a:r>
              <a:rPr lang="en-US" dirty="0" smtClean="0"/>
              <a:t>(16) </a:t>
            </a:r>
            <a:r>
              <a:rPr lang="af-ZA" dirty="0"/>
              <a:t>and </a:t>
            </a:r>
            <a:r>
              <a:rPr lang="en-US" dirty="0"/>
              <a:t>the HF </a:t>
            </a:r>
            <a:r>
              <a:rPr lang="en-US" dirty="0" err="1"/>
              <a:t>allotone</a:t>
            </a:r>
            <a:r>
              <a:rPr lang="en-US" dirty="0"/>
              <a:t> if ended with a glottal stop </a:t>
            </a:r>
            <a:r>
              <a:rPr lang="en-US" dirty="0" smtClean="0"/>
              <a:t>(17); </a:t>
            </a:r>
            <a:r>
              <a:rPr lang="en-US" dirty="0"/>
              <a:t>ex. </a:t>
            </a:r>
            <a:r>
              <a:rPr lang="en-US" dirty="0" smtClean="0"/>
              <a:t>(18) </a:t>
            </a:r>
            <a:r>
              <a:rPr lang="en-US" dirty="0"/>
              <a:t>shows the realization of the High toneme if it is spread on the second syllable ending with the glottal stop:</a:t>
            </a:r>
            <a:endParaRPr lang="ru-RU" dirty="0"/>
          </a:p>
          <a:p>
            <a:pPr marL="0" indent="0">
              <a:buNone/>
            </a:pPr>
            <a:r>
              <a:rPr lang="en-US" dirty="0" smtClean="0"/>
              <a:t>(16)</a:t>
            </a:r>
            <a:r>
              <a:rPr lang="en-US" dirty="0"/>
              <a:t> </a:t>
            </a:r>
            <a:r>
              <a:rPr lang="bo-CN" dirty="0"/>
              <a:t>ཚལ་</a:t>
            </a:r>
            <a:r>
              <a:rPr lang="bo-CN" i="1" dirty="0"/>
              <a:t> </a:t>
            </a:r>
            <a:r>
              <a:rPr lang="en-US" i="1" dirty="0" err="1"/>
              <a:t>tshal</a:t>
            </a:r>
            <a:r>
              <a:rPr lang="en-US" dirty="0"/>
              <a:t> [H </a:t>
            </a:r>
            <a:r>
              <a:rPr lang="en-US" dirty="0" err="1"/>
              <a:t>ʦ</a:t>
            </a:r>
            <a:r>
              <a:rPr lang="en-US" baseline="30000" dirty="0" err="1"/>
              <a:t>h</a:t>
            </a:r>
            <a:r>
              <a:rPr lang="en-US" dirty="0" err="1"/>
              <a:t>ɛ́l</a:t>
            </a:r>
            <a:r>
              <a:rPr lang="en-US" dirty="0"/>
              <a:t>] ‘vegetables’.</a:t>
            </a:r>
            <a:endParaRPr lang="ru-RU" dirty="0"/>
          </a:p>
          <a:p>
            <a:pPr marL="0" indent="0">
              <a:buNone/>
            </a:pPr>
            <a:r>
              <a:rPr lang="en-US" dirty="0" smtClean="0"/>
              <a:t>(17) </a:t>
            </a:r>
            <a:r>
              <a:rPr lang="bo-CN" dirty="0"/>
              <a:t>ཁམས་ </a:t>
            </a:r>
            <a:r>
              <a:rPr lang="en-US" i="1" dirty="0" err="1"/>
              <a:t>khams</a:t>
            </a:r>
            <a:r>
              <a:rPr lang="en-US" dirty="0"/>
              <a:t> [</a:t>
            </a:r>
            <a:r>
              <a:rPr lang="en-US" dirty="0" err="1"/>
              <a:t>k</a:t>
            </a:r>
            <a:r>
              <a:rPr lang="en-US" baseline="30000" dirty="0" err="1"/>
              <a:t>h</a:t>
            </a:r>
            <a:r>
              <a:rPr lang="en-US" dirty="0" err="1"/>
              <a:t>âm</a:t>
            </a:r>
            <a:r>
              <a:rPr lang="en-US" baseline="30000" dirty="0"/>
              <a:t>ɂ</a:t>
            </a:r>
            <a:r>
              <a:rPr lang="en-US" dirty="0"/>
              <a:t>] Kham (region) [H </a:t>
            </a:r>
            <a:r>
              <a:rPr lang="en-US" dirty="0" err="1"/>
              <a:t>k</a:t>
            </a:r>
            <a:r>
              <a:rPr lang="en-US" baseline="30000" dirty="0" err="1"/>
              <a:t>h</a:t>
            </a:r>
            <a:r>
              <a:rPr lang="en-US" dirty="0" err="1"/>
              <a:t>ám</a:t>
            </a:r>
            <a:r>
              <a:rPr lang="en-US" baseline="30000" dirty="0"/>
              <a:t>ɂ</a:t>
            </a:r>
            <a:r>
              <a:rPr lang="en-US" dirty="0"/>
              <a:t>].</a:t>
            </a:r>
            <a:endParaRPr lang="ru-RU" dirty="0"/>
          </a:p>
          <a:p>
            <a:pPr marL="0" indent="0">
              <a:buNone/>
            </a:pPr>
            <a:r>
              <a:rPr lang="en-US" dirty="0" smtClean="0"/>
              <a:t>(18) </a:t>
            </a:r>
            <a:r>
              <a:rPr lang="bo-CN" dirty="0"/>
              <a:t>གཉིད་ཁུག་པ </a:t>
            </a:r>
            <a:r>
              <a:rPr lang="en-US" i="1" dirty="0" err="1"/>
              <a:t>gnyid</a:t>
            </a:r>
            <a:r>
              <a:rPr lang="en-US" i="1" dirty="0"/>
              <a:t>-</a:t>
            </a:r>
            <a:r>
              <a:rPr lang="en-US" i="1" dirty="0" err="1"/>
              <a:t>khug</a:t>
            </a:r>
            <a:r>
              <a:rPr lang="en-US" i="1" dirty="0"/>
              <a:t>-pa</a:t>
            </a:r>
            <a:r>
              <a:rPr lang="en-US" dirty="0"/>
              <a:t> [ɲí.kûˤ.pà] ‘to sleep’ [H </a:t>
            </a:r>
            <a:r>
              <a:rPr lang="en-US" dirty="0" err="1"/>
              <a:t>ɲi</a:t>
            </a:r>
            <a:r>
              <a:rPr lang="en-US" dirty="0"/>
              <a:t>́.</a:t>
            </a:r>
            <a:r>
              <a:rPr lang="en-US" dirty="0" err="1"/>
              <a:t>kuˤ</a:t>
            </a:r>
            <a:r>
              <a:rPr lang="en-US" dirty="0"/>
              <a:t>].pa.</a:t>
            </a:r>
            <a:endParaRPr lang="ru-RU" dirty="0"/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65013"/>
              </p:ext>
            </p:extLst>
          </p:nvPr>
        </p:nvGraphicFramePr>
        <p:xfrm>
          <a:off x="1403648" y="1124747"/>
          <a:ext cx="4536503" cy="15216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8456"/>
                <a:gridCol w="1417166"/>
                <a:gridCol w="1030881"/>
              </a:tblGrid>
              <a:tr h="302433">
                <a:tc>
                  <a:txBody>
                    <a:bodyPr/>
                    <a:lstStyle/>
                    <a:p>
                      <a:pPr indent="254000"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Microsoft Himalaya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indent="254000"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outset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Microsoft Himalaya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2433">
                <a:tc>
                  <a:txBody>
                    <a:bodyPr/>
                    <a:lstStyle/>
                    <a:p>
                      <a:pPr indent="254000"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Type of a syllable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4000" algn="ctr">
                        <a:spcAft>
                          <a:spcPts val="0"/>
                        </a:spcAft>
                      </a:pPr>
                      <a:r>
                        <a:rPr lang="af-ZA" sz="2000" dirty="0">
                          <a:effectLst/>
                        </a:rPr>
                        <a:t>without </a:t>
                      </a:r>
                      <a:r>
                        <a:rPr lang="en-US" sz="2000" dirty="0">
                          <a:effectLst/>
                        </a:rPr>
                        <a:t>ɂ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4000"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ɂ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Microsoft Himalaya"/>
                      </a:endParaRPr>
                    </a:p>
                  </a:txBody>
                  <a:tcPr marL="68580" marR="68580" marT="0" marB="0"/>
                </a:tc>
              </a:tr>
              <a:tr h="302433">
                <a:tc>
                  <a:txBody>
                    <a:bodyPr/>
                    <a:lstStyle/>
                    <a:p>
                      <a:pPr indent="254000"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Light syllable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4000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4000"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HF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Microsoft Himalaya"/>
                      </a:endParaRPr>
                    </a:p>
                  </a:txBody>
                  <a:tcPr marL="68580" marR="68580" marT="0" marB="0"/>
                </a:tc>
              </a:tr>
              <a:tr h="302433">
                <a:tc>
                  <a:txBody>
                    <a:bodyPr/>
                    <a:lstStyle/>
                    <a:p>
                      <a:pPr indent="254000"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Heavy syllable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4000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H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4000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HF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Microsoft Himalaya"/>
                      </a:endParaRPr>
                    </a:p>
                  </a:txBody>
                  <a:tcPr marL="68580" marR="68580" marT="0" marB="0"/>
                </a:tc>
              </a:tr>
              <a:tr h="302433">
                <a:tc>
                  <a:txBody>
                    <a:bodyPr/>
                    <a:lstStyle/>
                    <a:p>
                      <a:pPr indent="254000"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Two syllables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4000"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HH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4000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HF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Microsoft Himalaya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378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418058"/>
          </a:xfrm>
        </p:spPr>
        <p:txBody>
          <a:bodyPr>
            <a:normAutofit fontScale="90000"/>
          </a:bodyPr>
          <a:lstStyle/>
          <a:p>
            <a:r>
              <a:rPr lang="af-ZA" sz="3200" dirty="0" smtClean="0"/>
              <a:t>Low toneme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5141168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sz="3400" dirty="0" smtClean="0"/>
              <a:t>Main </a:t>
            </a:r>
            <a:r>
              <a:rPr lang="en-US" sz="3400" dirty="0" err="1"/>
              <a:t>allotones</a:t>
            </a:r>
            <a:r>
              <a:rPr lang="en-US" sz="3400" dirty="0"/>
              <a:t>: level low, LLH, LHL</a:t>
            </a:r>
            <a:endParaRPr lang="af-ZA" sz="3400" dirty="0" smtClean="0"/>
          </a:p>
          <a:p>
            <a:pPr marL="0" indent="0">
              <a:buNone/>
            </a:pPr>
            <a:r>
              <a:rPr lang="en-US" sz="3400" dirty="0"/>
              <a:t>A light syllable bears a level low </a:t>
            </a:r>
            <a:r>
              <a:rPr lang="en-US" sz="3400" dirty="0" err="1"/>
              <a:t>allotone</a:t>
            </a:r>
            <a:r>
              <a:rPr lang="en-US" sz="3400" dirty="0"/>
              <a:t> </a:t>
            </a:r>
            <a:r>
              <a:rPr lang="en-US" sz="3400" dirty="0" smtClean="0"/>
              <a:t>of </a:t>
            </a:r>
            <a:r>
              <a:rPr lang="en-US" sz="3400" dirty="0"/>
              <a:t>the Low toneme:</a:t>
            </a:r>
            <a:endParaRPr lang="ru-RU" sz="3400" dirty="0"/>
          </a:p>
          <a:p>
            <a:pPr marL="0" indent="0">
              <a:buNone/>
            </a:pPr>
            <a:r>
              <a:rPr lang="en-US" sz="3400" dirty="0" smtClean="0"/>
              <a:t>	(19)</a:t>
            </a:r>
            <a:r>
              <a:rPr lang="en-US" sz="3400" dirty="0"/>
              <a:t> </a:t>
            </a:r>
            <a:r>
              <a:rPr lang="bo-CN" sz="3400" dirty="0"/>
              <a:t>ཟ་བ་</a:t>
            </a:r>
            <a:r>
              <a:rPr lang="bo-CN" sz="3400" i="1" dirty="0"/>
              <a:t> </a:t>
            </a:r>
            <a:r>
              <a:rPr lang="en-US" sz="3400" i="1" dirty="0" err="1"/>
              <a:t>za-ba</a:t>
            </a:r>
            <a:r>
              <a:rPr lang="en-US" sz="3400" dirty="0"/>
              <a:t> [</a:t>
            </a:r>
            <a:r>
              <a:rPr lang="en-US" sz="3400" dirty="0" err="1"/>
              <a:t>sa</a:t>
            </a:r>
            <a:r>
              <a:rPr lang="en-US" sz="3400" dirty="0"/>
              <a:t>̀.</a:t>
            </a:r>
            <a:r>
              <a:rPr lang="en-US" sz="3400" dirty="0" err="1"/>
              <a:t>wa</a:t>
            </a:r>
            <a:r>
              <a:rPr lang="en-US" sz="3400" dirty="0"/>
              <a:t>̀] [L </a:t>
            </a:r>
            <a:r>
              <a:rPr lang="en-US" sz="3400" dirty="0" err="1"/>
              <a:t>sa</a:t>
            </a:r>
            <a:r>
              <a:rPr lang="en-US" sz="3400" dirty="0"/>
              <a:t>̀].</a:t>
            </a:r>
            <a:r>
              <a:rPr lang="en-US" sz="3400" dirty="0" err="1"/>
              <a:t>wa</a:t>
            </a:r>
            <a:r>
              <a:rPr lang="en-US" sz="3400" dirty="0"/>
              <a:t> ‘to eat’	</a:t>
            </a:r>
            <a:endParaRPr lang="ru-RU" sz="3400" dirty="0"/>
          </a:p>
          <a:p>
            <a:pPr marL="0" indent="0">
              <a:buNone/>
            </a:pPr>
            <a:r>
              <a:rPr lang="en-US" sz="3400" dirty="0"/>
              <a:t>A heavy syllable bears the LH </a:t>
            </a:r>
            <a:r>
              <a:rPr lang="en-US" sz="3400" dirty="0" err="1"/>
              <a:t>allotone</a:t>
            </a:r>
            <a:r>
              <a:rPr lang="en-US" sz="3400" dirty="0"/>
              <a:t> if ended with a long vowel or a sonorant </a:t>
            </a:r>
            <a:r>
              <a:rPr lang="en-US" sz="3400" dirty="0" smtClean="0"/>
              <a:t>:</a:t>
            </a:r>
            <a:endParaRPr lang="ru-RU" sz="3400" dirty="0"/>
          </a:p>
          <a:p>
            <a:pPr marL="0" indent="0">
              <a:buNone/>
            </a:pPr>
            <a:r>
              <a:rPr lang="en-US" sz="3400" dirty="0" smtClean="0"/>
              <a:t>	(20) </a:t>
            </a:r>
            <a:r>
              <a:rPr lang="bo-CN" sz="3400" dirty="0"/>
              <a:t>ཉལ་བ་ </a:t>
            </a:r>
            <a:r>
              <a:rPr lang="en-US" sz="3400" i="1" dirty="0" err="1"/>
              <a:t>nyal-ba</a:t>
            </a:r>
            <a:r>
              <a:rPr lang="en-US" sz="3400" dirty="0"/>
              <a:t> [</a:t>
            </a:r>
            <a:r>
              <a:rPr lang="en-US" sz="3400" dirty="0" err="1"/>
              <a:t>ɲɛ̌l.wa</a:t>
            </a:r>
            <a:r>
              <a:rPr lang="en-US" sz="3400" dirty="0"/>
              <a:t>] [L </a:t>
            </a:r>
            <a:r>
              <a:rPr lang="en-US" sz="3400" dirty="0" err="1"/>
              <a:t>ɲɛ̀l</a:t>
            </a:r>
            <a:r>
              <a:rPr lang="en-US" sz="3400" dirty="0"/>
              <a:t>].</a:t>
            </a:r>
            <a:r>
              <a:rPr lang="en-US" sz="3400" dirty="0" err="1"/>
              <a:t>wa</a:t>
            </a:r>
            <a:r>
              <a:rPr lang="en-US" sz="3400" dirty="0"/>
              <a:t> ‘to lie down’; </a:t>
            </a:r>
            <a:endParaRPr lang="ru-RU" sz="3400" dirty="0"/>
          </a:p>
          <a:p>
            <a:pPr marL="0" indent="0">
              <a:buNone/>
            </a:pPr>
            <a:r>
              <a:rPr lang="en-US" sz="3400" dirty="0"/>
              <a:t>On a heavy syllable or a disyllabic span (</a:t>
            </a:r>
            <a:r>
              <a:rPr lang="en-US" sz="3400" dirty="0" smtClean="0"/>
              <a:t>21), </a:t>
            </a:r>
            <a:r>
              <a:rPr lang="en-US" sz="3400" dirty="0"/>
              <a:t>the L toneme is realized with its LHL </a:t>
            </a:r>
            <a:r>
              <a:rPr lang="en-US" sz="3400" dirty="0" err="1"/>
              <a:t>allotone</a:t>
            </a:r>
            <a:r>
              <a:rPr lang="en-US" sz="3400" dirty="0"/>
              <a:t> if ended with a glottal stop (</a:t>
            </a:r>
            <a:r>
              <a:rPr lang="en-US" sz="3400" dirty="0" smtClean="0"/>
              <a:t>22).</a:t>
            </a:r>
            <a:endParaRPr lang="ru-RU" sz="3400" dirty="0"/>
          </a:p>
          <a:p>
            <a:pPr marL="0" indent="0">
              <a:buNone/>
            </a:pPr>
            <a:r>
              <a:rPr lang="en-US" sz="3400" dirty="0" smtClean="0"/>
              <a:t>	(21) </a:t>
            </a:r>
            <a:r>
              <a:rPr lang="bo-CN" sz="3400" dirty="0"/>
              <a:t>ལས་རིགས་</a:t>
            </a:r>
            <a:r>
              <a:rPr lang="en-US" sz="3400" i="1" dirty="0"/>
              <a:t>las-rigs</a:t>
            </a:r>
            <a:r>
              <a:rPr lang="en-US" sz="3400" dirty="0"/>
              <a:t> [</a:t>
            </a:r>
            <a:r>
              <a:rPr lang="en-US" sz="3400" dirty="0" err="1"/>
              <a:t>lɛ</a:t>
            </a:r>
            <a:r>
              <a:rPr lang="en-US" sz="3400" dirty="0"/>
              <a:t>̀.</a:t>
            </a:r>
            <a:r>
              <a:rPr lang="en-US" sz="3400" dirty="0" err="1"/>
              <a:t>ri</a:t>
            </a:r>
            <a:r>
              <a:rPr lang="en-US" sz="3400" dirty="0"/>
              <a:t>̂</a:t>
            </a:r>
            <a:r>
              <a:rPr lang="en-US" sz="3400" baseline="30000" dirty="0"/>
              <a:t>ɂ</a:t>
            </a:r>
            <a:r>
              <a:rPr lang="en-US" sz="3400" dirty="0"/>
              <a:t>] ‘profession’ [L </a:t>
            </a:r>
            <a:r>
              <a:rPr lang="en-US" sz="3400" dirty="0" err="1"/>
              <a:t>lɛ</a:t>
            </a:r>
            <a:r>
              <a:rPr lang="en-US" sz="3400" dirty="0"/>
              <a:t>̀.</a:t>
            </a:r>
            <a:r>
              <a:rPr lang="en-US" sz="3400" dirty="0" err="1"/>
              <a:t>ri</a:t>
            </a:r>
            <a:r>
              <a:rPr lang="en-US" sz="3400" baseline="30000" dirty="0"/>
              <a:t>ɂ</a:t>
            </a:r>
            <a:r>
              <a:rPr lang="en-US" sz="3400" dirty="0"/>
              <a:t>];</a:t>
            </a:r>
            <a:endParaRPr lang="ru-RU" sz="3400" dirty="0"/>
          </a:p>
          <a:p>
            <a:pPr marL="0" indent="0">
              <a:buNone/>
            </a:pPr>
            <a:r>
              <a:rPr lang="en-US" sz="3400" dirty="0" smtClean="0"/>
              <a:t>	(22) </a:t>
            </a:r>
            <a:r>
              <a:rPr lang="bo-CN" sz="3400" dirty="0"/>
              <a:t>ཁམས་ </a:t>
            </a:r>
            <a:r>
              <a:rPr lang="af-ZA" sz="3400" i="1" dirty="0"/>
              <a:t>khams</a:t>
            </a:r>
            <a:r>
              <a:rPr lang="af-ZA" sz="3400" dirty="0"/>
              <a:t> [k</a:t>
            </a:r>
            <a:r>
              <a:rPr lang="af-ZA" sz="3400" baseline="30000" dirty="0"/>
              <a:t>h</a:t>
            </a:r>
            <a:r>
              <a:rPr lang="af-ZA" sz="3400" dirty="0"/>
              <a:t>ǎm̀</a:t>
            </a:r>
            <a:r>
              <a:rPr lang="af-ZA" sz="3400" baseline="30000" dirty="0"/>
              <a:t>ɂ</a:t>
            </a:r>
            <a:r>
              <a:rPr lang="af-ZA" sz="3400" dirty="0"/>
              <a:t>] Kham [L k</a:t>
            </a:r>
            <a:r>
              <a:rPr lang="af-ZA" sz="3400" baseline="30000" dirty="0"/>
              <a:t>h</a:t>
            </a:r>
            <a:r>
              <a:rPr lang="af-ZA" sz="3400" dirty="0"/>
              <a:t>àm</a:t>
            </a:r>
            <a:r>
              <a:rPr lang="af-ZA" sz="3400" baseline="30000" dirty="0"/>
              <a:t>ɂ</a:t>
            </a:r>
            <a:r>
              <a:rPr lang="af-ZA" sz="3400" dirty="0"/>
              <a:t>] (a region).</a:t>
            </a:r>
            <a:endParaRPr lang="ru-RU" sz="3400" dirty="0"/>
          </a:p>
          <a:p>
            <a:endParaRPr lang="af-ZA" dirty="0"/>
          </a:p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444988"/>
              </p:ext>
            </p:extLst>
          </p:nvPr>
        </p:nvGraphicFramePr>
        <p:xfrm>
          <a:off x="1115617" y="836713"/>
          <a:ext cx="4392487" cy="19921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2156"/>
                <a:gridCol w="1372177"/>
                <a:gridCol w="998154"/>
              </a:tblGrid>
              <a:tr h="345638">
                <a:tc>
                  <a:txBody>
                    <a:bodyPr/>
                    <a:lstStyle/>
                    <a:p>
                      <a:pPr indent="254000"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Microsoft Himalaya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indent="254000"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outset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Microsoft Himalaya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5638">
                <a:tc>
                  <a:txBody>
                    <a:bodyPr/>
                    <a:lstStyle/>
                    <a:p>
                      <a:pPr indent="254000"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Type of a syllable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4000" algn="ctr">
                        <a:spcAft>
                          <a:spcPts val="0"/>
                        </a:spcAft>
                      </a:pPr>
                      <a:r>
                        <a:rPr lang="af-ZA" sz="2000" dirty="0">
                          <a:effectLst/>
                        </a:rPr>
                        <a:t>without </a:t>
                      </a:r>
                      <a:r>
                        <a:rPr lang="en-US" sz="2000" dirty="0">
                          <a:effectLst/>
                        </a:rPr>
                        <a:t>ɂ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4000"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ɂ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Microsoft Himalaya"/>
                      </a:endParaRPr>
                    </a:p>
                  </a:txBody>
                  <a:tcPr marL="68580" marR="68580" marT="0" marB="0"/>
                </a:tc>
              </a:tr>
              <a:tr h="345638">
                <a:tc>
                  <a:txBody>
                    <a:bodyPr/>
                    <a:lstStyle/>
                    <a:p>
                      <a:pPr indent="254000"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Light syllable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4000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4000"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Microsoft Himalaya"/>
                      </a:endParaRPr>
                    </a:p>
                  </a:txBody>
                  <a:tcPr marL="68580" marR="68580" marT="0" marB="0"/>
                </a:tc>
              </a:tr>
              <a:tr h="345638">
                <a:tc>
                  <a:txBody>
                    <a:bodyPr/>
                    <a:lstStyle/>
                    <a:p>
                      <a:pPr indent="254000"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Heavy syllable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4000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LH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4000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LHL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Microsoft Himalaya"/>
                      </a:endParaRPr>
                    </a:p>
                  </a:txBody>
                  <a:tcPr marL="68580" marR="68580" marT="0" marB="0"/>
                </a:tc>
              </a:tr>
              <a:tr h="345638">
                <a:tc>
                  <a:txBody>
                    <a:bodyPr/>
                    <a:lstStyle/>
                    <a:p>
                      <a:pPr indent="254000"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Two syllables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4000"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LLH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4000"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LHL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Microsoft Himalaya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5025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706090"/>
          </a:xfrm>
        </p:spPr>
        <p:txBody>
          <a:bodyPr>
            <a:normAutofit/>
          </a:bodyPr>
          <a:lstStyle/>
          <a:p>
            <a:r>
              <a:rPr lang="af-ZA" sz="3200" dirty="0" smtClean="0"/>
              <a:t>Low toneme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If the Low toneme is spread on the second syllable</a:t>
            </a:r>
            <a:r>
              <a:rPr lang="af-ZA" dirty="0"/>
              <a:t>,</a:t>
            </a:r>
            <a:r>
              <a:rPr lang="en-US" dirty="0"/>
              <a:t> it is realized as L.LH if the second syllable ends with a vowel or a sonorant </a:t>
            </a:r>
            <a:r>
              <a:rPr lang="en-US" dirty="0" smtClean="0"/>
              <a:t>(23) </a:t>
            </a:r>
            <a:r>
              <a:rPr lang="en-US" dirty="0"/>
              <a:t>or as L.HL if it is ended with the glottal stop </a:t>
            </a:r>
            <a:r>
              <a:rPr lang="en-US" dirty="0" smtClean="0"/>
              <a:t>(24).</a:t>
            </a:r>
            <a:endParaRPr lang="ru-RU" dirty="0"/>
          </a:p>
          <a:p>
            <a:r>
              <a:rPr lang="en-US" dirty="0" smtClean="0"/>
              <a:t>(23) </a:t>
            </a:r>
            <a:r>
              <a:rPr lang="bo-CN" dirty="0"/>
              <a:t>ཉམས་མྱོང་ </a:t>
            </a:r>
            <a:r>
              <a:rPr lang="en-US" i="1" dirty="0" err="1"/>
              <a:t>nyams-myong</a:t>
            </a:r>
            <a:r>
              <a:rPr lang="en-US" dirty="0"/>
              <a:t> [</a:t>
            </a:r>
            <a:r>
              <a:rPr lang="en-US" dirty="0" err="1"/>
              <a:t>ɲàm.ɲǔŋ</a:t>
            </a:r>
            <a:r>
              <a:rPr lang="af-ZA" dirty="0"/>
              <a:t>] </a:t>
            </a:r>
            <a:r>
              <a:rPr lang="en-US" dirty="0"/>
              <a:t>‘experience’ [L </a:t>
            </a:r>
            <a:r>
              <a:rPr lang="en-US" dirty="0" err="1"/>
              <a:t>ɲàm.ɲuŋ</a:t>
            </a:r>
            <a:r>
              <a:rPr lang="en-US" dirty="0"/>
              <a:t>].</a:t>
            </a:r>
            <a:endParaRPr lang="ru-RU" dirty="0"/>
          </a:p>
          <a:p>
            <a:r>
              <a:rPr lang="en-US" dirty="0" smtClean="0"/>
              <a:t>(24) </a:t>
            </a:r>
            <a:r>
              <a:rPr lang="bo-CN" dirty="0"/>
              <a:t>ནམ་ལངས</a:t>
            </a:r>
            <a:r>
              <a:rPr lang="af-ZA" dirty="0"/>
              <a:t> nam-langs [nàm.lâ:</a:t>
            </a:r>
            <a:r>
              <a:rPr lang="en-US" baseline="30000" dirty="0"/>
              <a:t>ɂ</a:t>
            </a:r>
            <a:r>
              <a:rPr lang="af-ZA" dirty="0"/>
              <a:t>] ‘sunrise’ [L nàm.la:</a:t>
            </a:r>
            <a:r>
              <a:rPr lang="en-US" baseline="30000" dirty="0"/>
              <a:t>ɂ</a:t>
            </a:r>
            <a:r>
              <a:rPr lang="af-ZA" dirty="0"/>
              <a:t>].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3282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778098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Tonemic</a:t>
            </a:r>
            <a:r>
              <a:rPr lang="en-US" sz="3200" dirty="0" smtClean="0"/>
              <a:t> status of the tonemes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4"/>
            <a:ext cx="8147248" cy="500141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Minimal </a:t>
            </a:r>
            <a:r>
              <a:rPr lang="en-US" dirty="0"/>
              <a:t>pairs: </a:t>
            </a:r>
            <a:endParaRPr lang="ru-RU" dirty="0"/>
          </a:p>
          <a:p>
            <a:pPr marL="0" indent="0">
              <a:buNone/>
            </a:pPr>
            <a:r>
              <a:rPr lang="en-US" dirty="0" smtClean="0"/>
              <a:t>	(25) </a:t>
            </a:r>
            <a:r>
              <a:rPr lang="bo-CN" dirty="0"/>
              <a:t>ང་ </a:t>
            </a:r>
            <a:r>
              <a:rPr lang="en-US" i="1" dirty="0" err="1"/>
              <a:t>nga</a:t>
            </a:r>
            <a:r>
              <a:rPr lang="en-US" dirty="0"/>
              <a:t> [</a:t>
            </a:r>
            <a:r>
              <a:rPr lang="en-US" dirty="0" err="1"/>
              <a:t>ŋa</a:t>
            </a:r>
            <a:r>
              <a:rPr lang="en-US" dirty="0"/>
              <a:t>̀] ‘I’ [L </a:t>
            </a:r>
            <a:r>
              <a:rPr lang="en-US" dirty="0" err="1"/>
              <a:t>ŋa</a:t>
            </a:r>
            <a:r>
              <a:rPr lang="en-US" dirty="0"/>
              <a:t>̀] </a:t>
            </a:r>
            <a:r>
              <a:rPr lang="en-US" dirty="0" smtClean="0"/>
              <a:t> - </a:t>
            </a:r>
            <a:r>
              <a:rPr lang="bo-CN" dirty="0"/>
              <a:t>ལྔ་ </a:t>
            </a:r>
            <a:r>
              <a:rPr lang="en-US" i="1" dirty="0" err="1"/>
              <a:t>lnga</a:t>
            </a:r>
            <a:r>
              <a:rPr lang="en-US" dirty="0"/>
              <a:t> [</a:t>
            </a:r>
            <a:r>
              <a:rPr lang="en-US" dirty="0" err="1"/>
              <a:t>ŋa</a:t>
            </a:r>
            <a:r>
              <a:rPr lang="en-US" dirty="0"/>
              <a:t>̂] ‘five’ [H </a:t>
            </a:r>
            <a:r>
              <a:rPr lang="en-US" dirty="0" err="1"/>
              <a:t>ŋa</a:t>
            </a:r>
            <a:r>
              <a:rPr lang="en-US" dirty="0"/>
              <a:t>́];</a:t>
            </a:r>
            <a:endParaRPr lang="ru-RU" dirty="0"/>
          </a:p>
          <a:p>
            <a:pPr marL="0" indent="0">
              <a:buNone/>
            </a:pPr>
            <a:r>
              <a:rPr lang="en-US" dirty="0" smtClean="0"/>
              <a:t>	(26) 	</a:t>
            </a:r>
            <a:r>
              <a:rPr lang="bo-CN" dirty="0" smtClean="0"/>
              <a:t>ཞ་</a:t>
            </a:r>
            <a:r>
              <a:rPr lang="bo-CN" dirty="0"/>
              <a:t>མོ་ </a:t>
            </a:r>
            <a:r>
              <a:rPr lang="en-US" i="1" dirty="0" err="1"/>
              <a:t>zha-mo</a:t>
            </a:r>
            <a:r>
              <a:rPr lang="en-US" dirty="0"/>
              <a:t> [ʃà.mó] ‘hat’ [L ʃà.mo] </a:t>
            </a:r>
            <a:r>
              <a:rPr lang="en-US" dirty="0" smtClean="0"/>
              <a:t>–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bo-CN" dirty="0" smtClean="0"/>
              <a:t>ཤ་</a:t>
            </a:r>
            <a:r>
              <a:rPr lang="bo-CN" dirty="0"/>
              <a:t>མོ་ </a:t>
            </a:r>
            <a:r>
              <a:rPr lang="en-US" i="1" dirty="0" err="1"/>
              <a:t>sha-mo</a:t>
            </a:r>
            <a:r>
              <a:rPr lang="en-US" dirty="0"/>
              <a:t> [ʃá.mó] ‘mushroom’ [H ʃá.mo].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The </a:t>
            </a:r>
            <a:r>
              <a:rPr lang="en-US" dirty="0" err="1"/>
              <a:t>tonemic</a:t>
            </a:r>
            <a:r>
              <a:rPr lang="en-US" dirty="0"/>
              <a:t> status of </a:t>
            </a:r>
            <a:r>
              <a:rPr lang="en-US" dirty="0" smtClean="0"/>
              <a:t>H </a:t>
            </a:r>
            <a:r>
              <a:rPr lang="en-US" dirty="0"/>
              <a:t>and L tonemes is endorsed by the Activity criterion: both tonemes can spread to the right on </a:t>
            </a:r>
            <a:r>
              <a:rPr lang="af-ZA" dirty="0"/>
              <a:t>the </a:t>
            </a:r>
            <a:r>
              <a:rPr lang="en-US" dirty="0"/>
              <a:t>second syllable </a:t>
            </a:r>
            <a:r>
              <a:rPr lang="en-GB" dirty="0"/>
              <a:t>of the prosodic word.</a:t>
            </a:r>
            <a:endParaRPr lang="ru-RU" dirty="0"/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 smtClean="0"/>
              <a:t>27</a:t>
            </a:r>
            <a:r>
              <a:rPr lang="en-US" dirty="0" smtClean="0"/>
              <a:t>)</a:t>
            </a:r>
            <a:r>
              <a:rPr lang="en-US" dirty="0"/>
              <a:t> </a:t>
            </a:r>
            <a:r>
              <a:rPr lang="bo-CN" dirty="0"/>
              <a:t>ཆུ་ </a:t>
            </a:r>
            <a:r>
              <a:rPr lang="en-US" i="1" dirty="0" err="1"/>
              <a:t>chu</a:t>
            </a:r>
            <a:r>
              <a:rPr lang="en-US" i="1" dirty="0"/>
              <a:t> </a:t>
            </a:r>
            <a:r>
              <a:rPr lang="en-US" dirty="0"/>
              <a:t>[</a:t>
            </a:r>
            <a:r>
              <a:rPr lang="en-US" dirty="0" err="1"/>
              <a:t>c</a:t>
            </a:r>
            <a:r>
              <a:rPr lang="en-US" baseline="30000" dirty="0" err="1"/>
              <a:t>h</a:t>
            </a:r>
            <a:r>
              <a:rPr lang="en-US" dirty="0" err="1"/>
              <a:t>u</a:t>
            </a:r>
            <a:r>
              <a:rPr lang="en-US" dirty="0"/>
              <a:t>́] ‘water’ + </a:t>
            </a:r>
            <a:r>
              <a:rPr lang="bo-CN" dirty="0"/>
              <a:t>ཚོད་</a:t>
            </a:r>
            <a:r>
              <a:rPr lang="bo-CN" i="1" dirty="0"/>
              <a:t> </a:t>
            </a:r>
            <a:r>
              <a:rPr lang="en-US" i="1" dirty="0" err="1"/>
              <a:t>tshod</a:t>
            </a:r>
            <a:r>
              <a:rPr lang="en-US" dirty="0"/>
              <a:t> [</a:t>
            </a:r>
            <a:r>
              <a:rPr lang="en-US" dirty="0" err="1"/>
              <a:t>ʦ</a:t>
            </a:r>
            <a:r>
              <a:rPr lang="en-US" baseline="30000" dirty="0" err="1"/>
              <a:t>h</a:t>
            </a:r>
            <a:r>
              <a:rPr lang="en-US" dirty="0" err="1"/>
              <a:t>ɵ</a:t>
            </a:r>
            <a:r>
              <a:rPr lang="en-US" dirty="0"/>
              <a:t>̂</a:t>
            </a:r>
            <a:r>
              <a:rPr lang="en-US" baseline="30000" dirty="0"/>
              <a:t>ɂ</a:t>
            </a:r>
            <a:r>
              <a:rPr lang="en-US" dirty="0"/>
              <a:t>] ‘measure’ &gt; </a:t>
            </a:r>
            <a:r>
              <a:rPr lang="bo-CN" dirty="0"/>
              <a:t>ཆུ་ཚོད་</a:t>
            </a:r>
            <a:r>
              <a:rPr lang="bo-CN" i="1" dirty="0"/>
              <a:t> </a:t>
            </a:r>
            <a:r>
              <a:rPr lang="en-US" i="1" dirty="0" err="1"/>
              <a:t>chu</a:t>
            </a:r>
            <a:r>
              <a:rPr lang="en-US" i="1" dirty="0"/>
              <a:t> </a:t>
            </a:r>
            <a:r>
              <a:rPr lang="en-US" i="1" dirty="0" err="1"/>
              <a:t>tshod</a:t>
            </a:r>
            <a:r>
              <a:rPr lang="en-US" i="1" dirty="0"/>
              <a:t> </a:t>
            </a:r>
            <a:r>
              <a:rPr lang="en-US" dirty="0"/>
              <a:t>[</a:t>
            </a:r>
            <a:r>
              <a:rPr lang="en-US" dirty="0" err="1"/>
              <a:t>c</a:t>
            </a:r>
            <a:r>
              <a:rPr lang="en-US" baseline="30000" dirty="0" err="1"/>
              <a:t>h</a:t>
            </a:r>
            <a:r>
              <a:rPr lang="en-US" dirty="0" err="1"/>
              <a:t>u</a:t>
            </a:r>
            <a:r>
              <a:rPr lang="en-US" dirty="0"/>
              <a:t>́.</a:t>
            </a:r>
            <a:r>
              <a:rPr lang="en-US" dirty="0" err="1"/>
              <a:t>ʦɵ</a:t>
            </a:r>
            <a:r>
              <a:rPr lang="en-US" dirty="0"/>
              <a:t>̂</a:t>
            </a:r>
            <a:r>
              <a:rPr lang="en-US" baseline="30000" dirty="0"/>
              <a:t>ɂ</a:t>
            </a:r>
            <a:r>
              <a:rPr lang="en-US" dirty="0"/>
              <a:t>] ‘time, hour’ [H </a:t>
            </a:r>
            <a:r>
              <a:rPr lang="en-US" dirty="0" err="1"/>
              <a:t>c</a:t>
            </a:r>
            <a:r>
              <a:rPr lang="en-US" baseline="30000" dirty="0" err="1"/>
              <a:t>h</a:t>
            </a:r>
            <a:r>
              <a:rPr lang="en-US" dirty="0" err="1"/>
              <a:t>u</a:t>
            </a:r>
            <a:r>
              <a:rPr lang="en-US" dirty="0"/>
              <a:t>́.</a:t>
            </a:r>
            <a:r>
              <a:rPr lang="en-US" dirty="0" err="1"/>
              <a:t>ʦɵ</a:t>
            </a:r>
            <a:r>
              <a:rPr lang="en-US" baseline="30000" dirty="0"/>
              <a:t>ɂ</a:t>
            </a:r>
            <a:r>
              <a:rPr lang="en-US" dirty="0"/>
              <a:t>];</a:t>
            </a:r>
            <a:endParaRPr lang="ru-RU" dirty="0"/>
          </a:p>
          <a:p>
            <a:pPr marL="0" indent="0">
              <a:buNone/>
            </a:pPr>
            <a:r>
              <a:rPr lang="en-US" dirty="0" smtClean="0"/>
              <a:t>(28)</a:t>
            </a:r>
            <a:r>
              <a:rPr lang="en-US" dirty="0"/>
              <a:t>  </a:t>
            </a:r>
            <a:r>
              <a:rPr lang="bo-CN" dirty="0"/>
              <a:t>བོད་ལ་ </a:t>
            </a:r>
            <a:r>
              <a:rPr lang="en-US" i="1" dirty="0"/>
              <a:t>bod-la</a:t>
            </a:r>
            <a:r>
              <a:rPr lang="en-US" dirty="0"/>
              <a:t> [</a:t>
            </a:r>
            <a:r>
              <a:rPr lang="en-US" dirty="0" err="1"/>
              <a:t>p</a:t>
            </a:r>
            <a:r>
              <a:rPr lang="en-US" baseline="30000" dirty="0" err="1"/>
              <a:t>h</a:t>
            </a:r>
            <a:r>
              <a:rPr lang="en-US" dirty="0" err="1"/>
              <a:t>ɵ</a:t>
            </a:r>
            <a:r>
              <a:rPr lang="en-US" dirty="0"/>
              <a:t>̀</a:t>
            </a:r>
            <a:r>
              <a:rPr lang="en-US" baseline="30000" dirty="0"/>
              <a:t>ɂ</a:t>
            </a:r>
            <a:r>
              <a:rPr lang="en-US" dirty="0"/>
              <a:t>.lá] [L </a:t>
            </a:r>
            <a:r>
              <a:rPr lang="en-US" dirty="0" err="1"/>
              <a:t>p</a:t>
            </a:r>
            <a:r>
              <a:rPr lang="en-US" baseline="30000" dirty="0" err="1"/>
              <a:t>h</a:t>
            </a:r>
            <a:r>
              <a:rPr lang="en-US" dirty="0" err="1"/>
              <a:t>ɵ</a:t>
            </a:r>
            <a:r>
              <a:rPr lang="en-US" dirty="0"/>
              <a:t>̀</a:t>
            </a:r>
            <a:r>
              <a:rPr lang="en-US" baseline="30000" dirty="0"/>
              <a:t>ɂ</a:t>
            </a:r>
            <a:r>
              <a:rPr lang="en-US" dirty="0"/>
              <a:t>.la] ‘in Tibet’,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 smtClean="0"/>
              <a:t> </a:t>
            </a:r>
            <a:r>
              <a:rPr lang="en-US" i="1" dirty="0" smtClean="0"/>
              <a:t>la, </a:t>
            </a:r>
            <a:r>
              <a:rPr lang="en-US" dirty="0" smtClean="0"/>
              <a:t>originally </a:t>
            </a:r>
            <a:r>
              <a:rPr lang="en-US" dirty="0"/>
              <a:t>toneless morpheme, here incorporated into the tonal span of the preceding L </a:t>
            </a:r>
            <a:r>
              <a:rPr lang="en-US" dirty="0" smtClean="0"/>
              <a:t>toneme).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2814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08912" cy="70609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Tonal </a:t>
            </a:r>
            <a:r>
              <a:rPr lang="en-US" sz="3200" dirty="0"/>
              <a:t>span </a:t>
            </a:r>
            <a:r>
              <a:rPr lang="en-US" sz="3200" dirty="0" smtClean="0"/>
              <a:t>boundaries</a:t>
            </a:r>
            <a:br>
              <a:rPr lang="en-US" sz="3200" dirty="0" smtClean="0"/>
            </a:br>
            <a:r>
              <a:rPr lang="en-US" sz="2800" dirty="0"/>
              <a:t>Nouns, adjectives,  </a:t>
            </a:r>
            <a:r>
              <a:rPr lang="en-US" sz="2800" dirty="0" smtClean="0"/>
              <a:t>adverbs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8147248" cy="507342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400" dirty="0" smtClean="0"/>
              <a:t>Auxiliary </a:t>
            </a:r>
            <a:r>
              <a:rPr lang="en-US" sz="3400" dirty="0"/>
              <a:t>morphemes integrate into the tonal span if they appear as the second syllable of the prosodic word. </a:t>
            </a:r>
            <a:endParaRPr lang="en-US" sz="3400" dirty="0" smtClean="0"/>
          </a:p>
          <a:p>
            <a:pPr marL="0" indent="0">
              <a:buNone/>
            </a:pPr>
            <a:r>
              <a:rPr lang="en-US" sz="3400" dirty="0" smtClean="0"/>
              <a:t>The </a:t>
            </a:r>
            <a:r>
              <a:rPr lang="en-US" sz="3400" dirty="0"/>
              <a:t>same morphemes remain extra-tonal if they </a:t>
            </a:r>
            <a:r>
              <a:rPr lang="af-ZA" sz="3400" dirty="0"/>
              <a:t>appear as</a:t>
            </a:r>
            <a:r>
              <a:rPr lang="en-US" sz="3400" dirty="0"/>
              <a:t> the third, forth, etc. syllable of a prosodic word.</a:t>
            </a:r>
            <a:endParaRPr lang="ru-RU" sz="3400" dirty="0"/>
          </a:p>
          <a:p>
            <a:pPr marL="0" indent="0">
              <a:buNone/>
            </a:pPr>
            <a:r>
              <a:rPr lang="en-US" sz="3400" dirty="0" smtClean="0"/>
              <a:t>	These </a:t>
            </a:r>
            <a:r>
              <a:rPr lang="en-US" sz="3400" dirty="0"/>
              <a:t>auxiliary morphemes are:</a:t>
            </a:r>
            <a:endParaRPr lang="ru-RU" sz="3400" dirty="0"/>
          </a:p>
          <a:p>
            <a:pPr marL="0" indent="0">
              <a:buNone/>
            </a:pPr>
            <a:r>
              <a:rPr lang="en-US" sz="3400" dirty="0"/>
              <a:t>- case markers, integrated into the tonal span (34) or extra-tonal (35): </a:t>
            </a:r>
            <a:endParaRPr lang="ru-RU" sz="3400" dirty="0"/>
          </a:p>
          <a:p>
            <a:pPr marL="0" indent="0">
              <a:buNone/>
            </a:pPr>
            <a:r>
              <a:rPr lang="en-US" sz="3400" dirty="0" smtClean="0"/>
              <a:t>	(29) </a:t>
            </a:r>
            <a:r>
              <a:rPr lang="bo-CN" sz="3400" dirty="0"/>
              <a:t>བོད་ལ་ </a:t>
            </a:r>
            <a:r>
              <a:rPr lang="en-US" sz="3400" i="1" dirty="0"/>
              <a:t>bod-la</a:t>
            </a:r>
            <a:r>
              <a:rPr lang="en-US" sz="3400" dirty="0"/>
              <a:t> [</a:t>
            </a:r>
            <a:r>
              <a:rPr lang="en-US" sz="3400" dirty="0" err="1"/>
              <a:t>p</a:t>
            </a:r>
            <a:r>
              <a:rPr lang="en-US" sz="3400" baseline="30000" dirty="0" err="1"/>
              <a:t>h</a:t>
            </a:r>
            <a:r>
              <a:rPr lang="en-US" sz="3400" dirty="0" err="1"/>
              <a:t>ɵ</a:t>
            </a:r>
            <a:r>
              <a:rPr lang="en-US" sz="3400" dirty="0"/>
              <a:t>̀</a:t>
            </a:r>
            <a:r>
              <a:rPr lang="en-US" sz="3400" baseline="30000" dirty="0"/>
              <a:t>ɂ</a:t>
            </a:r>
            <a:r>
              <a:rPr lang="en-US" sz="3400" dirty="0"/>
              <a:t>.lá] [L </a:t>
            </a:r>
            <a:r>
              <a:rPr lang="en-US" sz="3400" dirty="0" err="1"/>
              <a:t>p</a:t>
            </a:r>
            <a:r>
              <a:rPr lang="en-US" sz="3400" baseline="30000" dirty="0" err="1"/>
              <a:t>h</a:t>
            </a:r>
            <a:r>
              <a:rPr lang="en-US" sz="3400" dirty="0" err="1"/>
              <a:t>ɵ</a:t>
            </a:r>
            <a:r>
              <a:rPr lang="en-US" sz="3400" dirty="0"/>
              <a:t>̀</a:t>
            </a:r>
            <a:r>
              <a:rPr lang="en-US" sz="3400" baseline="30000" dirty="0"/>
              <a:t>ɂ</a:t>
            </a:r>
            <a:r>
              <a:rPr lang="en-US" sz="3400" dirty="0"/>
              <a:t>.la] ‘in Tibet’;</a:t>
            </a:r>
            <a:endParaRPr lang="ru-RU" sz="3400" dirty="0"/>
          </a:p>
          <a:p>
            <a:pPr marL="457200" lvl="1" indent="0">
              <a:buNone/>
            </a:pPr>
            <a:r>
              <a:rPr lang="en-US" sz="3400" dirty="0" smtClean="0"/>
              <a:t>	(30) </a:t>
            </a:r>
            <a:r>
              <a:rPr lang="bo-CN" sz="3400" dirty="0"/>
              <a:t>མཙམ་མཙམ་ལ་ </a:t>
            </a:r>
            <a:r>
              <a:rPr lang="en-US" sz="3400" i="1" dirty="0" err="1"/>
              <a:t>mtsams</a:t>
            </a:r>
            <a:r>
              <a:rPr lang="en-US" sz="3400" i="1" dirty="0"/>
              <a:t>-</a:t>
            </a:r>
            <a:r>
              <a:rPr lang="en-US" sz="3400" i="1" dirty="0" err="1"/>
              <a:t>mtsams</a:t>
            </a:r>
            <a:r>
              <a:rPr lang="en-US" sz="3400" i="1" dirty="0"/>
              <a:t>-la</a:t>
            </a:r>
            <a:r>
              <a:rPr lang="en-US" sz="3400" dirty="0"/>
              <a:t> [ʦám.ʦám.là]  [H </a:t>
            </a:r>
            <a:r>
              <a:rPr lang="en-US" sz="3400" dirty="0" err="1"/>
              <a:t>ʦám.ʦam</a:t>
            </a:r>
            <a:r>
              <a:rPr lang="en-US" sz="3400" dirty="0"/>
              <a:t>].la ‘sometimes’;</a:t>
            </a:r>
            <a:endParaRPr lang="ru-RU" sz="3400" dirty="0"/>
          </a:p>
          <a:p>
            <a:pPr marL="0" indent="0">
              <a:buNone/>
            </a:pPr>
            <a:r>
              <a:rPr lang="en-US" sz="3400" dirty="0"/>
              <a:t>- derivational nominal suffixes </a:t>
            </a:r>
            <a:r>
              <a:rPr lang="bo-CN" sz="3400" dirty="0"/>
              <a:t>པ་ </a:t>
            </a:r>
            <a:r>
              <a:rPr lang="en-US" sz="3400" i="1" dirty="0"/>
              <a:t>pa</a:t>
            </a:r>
            <a:r>
              <a:rPr lang="en-US" sz="3400" dirty="0"/>
              <a:t>, </a:t>
            </a:r>
            <a:r>
              <a:rPr lang="bo-CN" sz="3400" dirty="0"/>
              <a:t>མ་ </a:t>
            </a:r>
            <a:r>
              <a:rPr lang="en-US" sz="3400" i="1" dirty="0"/>
              <a:t>ma</a:t>
            </a:r>
            <a:r>
              <a:rPr lang="en-US" sz="3400" dirty="0"/>
              <a:t>, </a:t>
            </a:r>
            <a:r>
              <a:rPr lang="bo-CN" sz="3400" dirty="0"/>
              <a:t>པོ་ </a:t>
            </a:r>
            <a:r>
              <a:rPr lang="en-US" sz="3400" i="1" dirty="0" err="1"/>
              <a:t>po</a:t>
            </a:r>
            <a:r>
              <a:rPr lang="en-US" sz="3400" dirty="0"/>
              <a:t>, </a:t>
            </a:r>
            <a:r>
              <a:rPr lang="bo-CN" sz="3400" dirty="0"/>
              <a:t>མོ་ </a:t>
            </a:r>
            <a:r>
              <a:rPr lang="en-US" sz="3400" i="1" dirty="0" err="1"/>
              <a:t>mo</a:t>
            </a:r>
            <a:r>
              <a:rPr lang="en-US" sz="3400" dirty="0"/>
              <a:t>; adjectival suffixes </a:t>
            </a:r>
            <a:r>
              <a:rPr lang="bo-CN" sz="3400" dirty="0"/>
              <a:t>པ་ </a:t>
            </a:r>
            <a:r>
              <a:rPr lang="en-US" sz="3400" i="1" dirty="0"/>
              <a:t>pa</a:t>
            </a:r>
            <a:r>
              <a:rPr lang="en-US" sz="3400" dirty="0"/>
              <a:t>, </a:t>
            </a:r>
            <a:r>
              <a:rPr lang="bo-CN" sz="3400" dirty="0"/>
              <a:t>པོ་ </a:t>
            </a:r>
            <a:r>
              <a:rPr lang="en-US" sz="3400" i="1" dirty="0" err="1"/>
              <a:t>po</a:t>
            </a:r>
            <a:r>
              <a:rPr lang="en-US" sz="3400" i="1" dirty="0"/>
              <a:t>, </a:t>
            </a:r>
            <a:r>
              <a:rPr lang="en-US" sz="3400" dirty="0"/>
              <a:t>integrated into the tonal span (36) or extra-tonal (37):</a:t>
            </a:r>
            <a:endParaRPr lang="ru-RU" sz="3400" dirty="0"/>
          </a:p>
          <a:p>
            <a:pPr marL="0" indent="0">
              <a:buNone/>
            </a:pPr>
            <a:r>
              <a:rPr lang="en-US" sz="3400" dirty="0" smtClean="0"/>
              <a:t>	(31)</a:t>
            </a:r>
            <a:r>
              <a:rPr lang="en-US" sz="3400" dirty="0"/>
              <a:t> </a:t>
            </a:r>
            <a:r>
              <a:rPr lang="bo-CN" sz="3400" dirty="0"/>
              <a:t>ཆེན་པོ་ </a:t>
            </a:r>
            <a:r>
              <a:rPr lang="af-ZA" sz="3400" i="1" dirty="0"/>
              <a:t>chen-po</a:t>
            </a:r>
            <a:r>
              <a:rPr lang="af-ZA" sz="3400" dirty="0"/>
              <a:t>  [H ts</a:t>
            </a:r>
            <a:r>
              <a:rPr lang="af-ZA" sz="3400" baseline="30000" dirty="0"/>
              <a:t>h</a:t>
            </a:r>
            <a:r>
              <a:rPr lang="af-ZA" sz="3400" dirty="0"/>
              <a:t>én.po]‘large, big’; </a:t>
            </a:r>
            <a:endParaRPr lang="ru-RU" sz="3400" dirty="0"/>
          </a:p>
          <a:p>
            <a:pPr marL="0" indent="0">
              <a:buNone/>
            </a:pPr>
            <a:r>
              <a:rPr lang="af-ZA" sz="3400" dirty="0" smtClean="0"/>
              <a:t>	(32)</a:t>
            </a:r>
            <a:r>
              <a:rPr lang="af-ZA" sz="3400" dirty="0"/>
              <a:t> </a:t>
            </a:r>
            <a:r>
              <a:rPr lang="bo-CN" sz="3400" dirty="0"/>
              <a:t>ཆུང་ཆུང་པོ་ </a:t>
            </a:r>
            <a:r>
              <a:rPr lang="af-ZA" sz="3400" i="1" dirty="0"/>
              <a:t>chung-chung-po</a:t>
            </a:r>
            <a:r>
              <a:rPr lang="af-ZA" sz="3400" dirty="0"/>
              <a:t> [H tɕ</a:t>
            </a:r>
            <a:r>
              <a:rPr lang="af-ZA" sz="3400" baseline="30000" dirty="0"/>
              <a:t>h</a:t>
            </a:r>
            <a:r>
              <a:rPr lang="af-ZA" sz="3400" dirty="0"/>
              <a:t>úŋ.tɕuŋ].po ‘small’.</a:t>
            </a:r>
            <a:endParaRPr lang="ru-RU" sz="3400" dirty="0"/>
          </a:p>
          <a:p>
            <a:pPr marL="0" indent="0">
              <a:buNone/>
            </a:pPr>
            <a:endParaRPr lang="ru-RU" dirty="0"/>
          </a:p>
          <a:p>
            <a:endParaRPr lang="af-Z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9548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General information about the language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363272" cy="4857403"/>
          </a:xfrm>
        </p:spPr>
        <p:txBody>
          <a:bodyPr>
            <a:normAutofit fontScale="85000" lnSpcReduction="20000"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Lhasa Tibetan or Standard Tibetan. </a:t>
            </a:r>
            <a:endParaRPr lang="en-US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Ethnolinguonym</a:t>
            </a:r>
            <a:r>
              <a:rPr lang="en-US" sz="3600" dirty="0" smtClean="0"/>
              <a:t> </a:t>
            </a:r>
            <a:r>
              <a:rPr lang="bo-CN" sz="3600" dirty="0"/>
              <a:t>བོད་སྐད་</a:t>
            </a:r>
            <a:r>
              <a:rPr lang="fr-FR" dirty="0"/>
              <a:t> (</a:t>
            </a:r>
            <a:r>
              <a:rPr lang="en-US" i="1" dirty="0" err="1"/>
              <a:t>bodskad</a:t>
            </a:r>
            <a:r>
              <a:rPr lang="en-US" dirty="0"/>
              <a:t>) or</a:t>
            </a:r>
            <a:r>
              <a:rPr lang="en-US" sz="3600" dirty="0"/>
              <a:t> </a:t>
            </a:r>
            <a:r>
              <a:rPr lang="bo-CN" sz="3600" dirty="0"/>
              <a:t>ལྷ་སའི་སྐད་</a:t>
            </a:r>
            <a:r>
              <a:rPr lang="en-US" dirty="0"/>
              <a:t> (</a:t>
            </a:r>
            <a:r>
              <a:rPr lang="en-US" i="1" dirty="0" err="1"/>
              <a:t>Lha-sa'i</a:t>
            </a:r>
            <a:r>
              <a:rPr lang="en-US" i="1" dirty="0"/>
              <a:t> </a:t>
            </a:r>
            <a:r>
              <a:rPr lang="en-US" i="1" dirty="0" err="1"/>
              <a:t>skad</a:t>
            </a:r>
            <a:r>
              <a:rPr lang="en-US" dirty="0"/>
              <a:t>) ‘Lhasa language’, a dialect of Central Tibetan (U</a:t>
            </a:r>
            <a:r>
              <a:rPr lang="af-ZA" dirty="0"/>
              <a:t>̈-Tsang Tibetan)</a:t>
            </a:r>
            <a:r>
              <a:rPr lang="en-US" dirty="0"/>
              <a:t>, </a:t>
            </a:r>
            <a:r>
              <a:rPr lang="en-US" dirty="0" err="1"/>
              <a:t>Glottolog</a:t>
            </a:r>
            <a:r>
              <a:rPr lang="en-US" dirty="0"/>
              <a:t> code utsa1239. Central Tibetan was once considered a dialect of Tibetan (tibe1272). </a:t>
            </a:r>
            <a:endParaRPr lang="en-US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It </a:t>
            </a:r>
            <a:r>
              <a:rPr lang="en-US" dirty="0"/>
              <a:t>is one of the numerous </a:t>
            </a:r>
            <a:r>
              <a:rPr lang="en-US" dirty="0" err="1"/>
              <a:t>Tibetic</a:t>
            </a:r>
            <a:r>
              <a:rPr lang="en-US" dirty="0"/>
              <a:t> varieties which derived from Old Tibetan (</a:t>
            </a:r>
            <a:r>
              <a:rPr lang="en-US" dirty="0" err="1"/>
              <a:t>Tournadre</a:t>
            </a:r>
            <a:r>
              <a:rPr lang="en-US" dirty="0"/>
              <a:t>, Hiroyuki 2023</a:t>
            </a:r>
            <a:r>
              <a:rPr lang="en-US" dirty="0" smtClean="0"/>
              <a:t>).</a:t>
            </a:r>
            <a:r>
              <a:rPr lang="en-US" dirty="0"/>
              <a:t> </a:t>
            </a:r>
            <a:r>
              <a:rPr lang="en-US" dirty="0" smtClean="0"/>
              <a:t>This variety is </a:t>
            </a:r>
            <a:r>
              <a:rPr lang="en-US" dirty="0"/>
              <a:t>spoken in Lhasa, the capital of the Tibet Autonomous Region; it is widely used as lingua franca in Tibet (especially, in the regions </a:t>
            </a:r>
            <a:r>
              <a:rPr lang="en-US" dirty="0" err="1"/>
              <a:t>Amdo</a:t>
            </a:r>
            <a:r>
              <a:rPr lang="en-US" dirty="0"/>
              <a:t> and Kham) and also in the Tibetan diaspora outside of Tibet</a:t>
            </a:r>
            <a:r>
              <a:rPr lang="en-US" dirty="0" smtClean="0"/>
              <a:t>.</a:t>
            </a:r>
            <a:r>
              <a:rPr lang="en-US" dirty="0"/>
              <a:t> </a:t>
            </a:r>
            <a:endParaRPr lang="en-US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Lhasa </a:t>
            </a:r>
            <a:r>
              <a:rPr lang="en-US" dirty="0"/>
              <a:t>Tibetan distinguishes between formal and colloquial styles of speech. The formal style is closer to the orthography and is used in official situations; the colloquial style is used in everyday life (Zhang 2024: 5).</a:t>
            </a:r>
            <a:r>
              <a:rPr lang="en-US" i="1" dirty="0"/>
              <a:t>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93569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850106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Tonal span boundaries</a:t>
            </a:r>
            <a:br>
              <a:rPr lang="en-US" sz="3200" dirty="0"/>
            </a:br>
            <a:r>
              <a:rPr lang="en-US" sz="3200" dirty="0" smtClean="0"/>
              <a:t>verbs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contrast, verbal suffixes cannot be integrated into the tonal span, e.g. the suffix of nominalization </a:t>
            </a:r>
            <a:r>
              <a:rPr lang="bo-CN" dirty="0"/>
              <a:t>བ་ </a:t>
            </a:r>
            <a:r>
              <a:rPr lang="en-US" i="1" dirty="0" err="1"/>
              <a:t>wa</a:t>
            </a:r>
            <a:r>
              <a:rPr lang="en-US" dirty="0"/>
              <a:t>:</a:t>
            </a:r>
            <a:endParaRPr lang="ru-RU" dirty="0"/>
          </a:p>
          <a:p>
            <a:r>
              <a:rPr lang="en-US" dirty="0"/>
              <a:t>(</a:t>
            </a:r>
            <a:r>
              <a:rPr lang="en-US" dirty="0" smtClean="0"/>
              <a:t>33) </a:t>
            </a:r>
            <a:r>
              <a:rPr lang="bo-CN" dirty="0"/>
              <a:t>འགྲོ་བ་</a:t>
            </a:r>
            <a:r>
              <a:rPr lang="en-US" dirty="0"/>
              <a:t> [</a:t>
            </a:r>
            <a:r>
              <a:rPr lang="en-US" dirty="0" err="1"/>
              <a:t>t̥o</a:t>
            </a:r>
            <a:r>
              <a:rPr lang="en-US" dirty="0"/>
              <a:t>́.</a:t>
            </a:r>
            <a:r>
              <a:rPr lang="en-US" dirty="0" err="1"/>
              <a:t>wa</a:t>
            </a:r>
            <a:r>
              <a:rPr lang="en-US" dirty="0"/>
              <a:t>̀] ‘to go’ [H </a:t>
            </a:r>
            <a:r>
              <a:rPr lang="en-US" dirty="0" err="1"/>
              <a:t>t̥o</a:t>
            </a:r>
            <a:r>
              <a:rPr lang="en-US" dirty="0"/>
              <a:t>́].</a:t>
            </a:r>
            <a:r>
              <a:rPr lang="en-US" dirty="0" err="1"/>
              <a:t>wa</a:t>
            </a:r>
            <a:r>
              <a:rPr lang="en-US" dirty="0"/>
              <a:t>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10339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Toneless syllables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A segmental chain is not subdivided entirely in tonal spans.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Tonal </a:t>
            </a:r>
            <a:r>
              <a:rPr lang="en-US" dirty="0"/>
              <a:t>span can be followed by extra-tonal segments. These extra-tonal segments bear a default low tone.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word-initial syllable </a:t>
            </a:r>
            <a:r>
              <a:rPr lang="en-US" dirty="0" smtClean="0"/>
              <a:t>(1 or 2) </a:t>
            </a:r>
            <a:r>
              <a:rPr lang="en-US" dirty="0"/>
              <a:t>constitute </a:t>
            </a:r>
            <a:r>
              <a:rPr lang="en-US" dirty="0" smtClean="0"/>
              <a:t>the </a:t>
            </a:r>
            <a:r>
              <a:rPr lang="en-US" dirty="0"/>
              <a:t>tonal span, the remaining syllables of </a:t>
            </a:r>
            <a:r>
              <a:rPr lang="en-US" dirty="0" smtClean="0"/>
              <a:t>the </a:t>
            </a:r>
            <a:r>
              <a:rPr lang="en-US" dirty="0"/>
              <a:t>prosodic word are toneless. The toneless syllables bear a default low tone which has no </a:t>
            </a:r>
            <a:r>
              <a:rPr lang="en-US" dirty="0" err="1"/>
              <a:t>tonemic</a:t>
            </a:r>
            <a:r>
              <a:rPr lang="en-US" dirty="0"/>
              <a:t> </a:t>
            </a:r>
            <a:r>
              <a:rPr lang="en-US" dirty="0" smtClean="0"/>
              <a:t>status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All </a:t>
            </a:r>
            <a:r>
              <a:rPr lang="en-US" u="sng" dirty="0"/>
              <a:t>auxiliary morphemes</a:t>
            </a:r>
            <a:r>
              <a:rPr lang="en-US" dirty="0"/>
              <a:t> (case markers, derivational nominal and adjectival suffixes, postpositions, verbal suffixes, copulas) </a:t>
            </a:r>
            <a:r>
              <a:rPr lang="en-US" u="sng" dirty="0"/>
              <a:t>are </a:t>
            </a:r>
            <a:r>
              <a:rPr lang="af-ZA" u="sng" dirty="0"/>
              <a:t>underlyingly </a:t>
            </a:r>
            <a:r>
              <a:rPr lang="en-US" u="sng" dirty="0"/>
              <a:t>toneless</a:t>
            </a:r>
            <a:r>
              <a:rPr lang="en-US" dirty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25222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562074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Tonal phrases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363272" cy="561662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Tonal </a:t>
            </a:r>
            <a:r>
              <a:rPr lang="en-US" dirty="0"/>
              <a:t>phrase consists of one or two (rarely </a:t>
            </a:r>
            <a:r>
              <a:rPr lang="en-US" dirty="0" smtClean="0"/>
              <a:t>more) </a:t>
            </a:r>
            <a:r>
              <a:rPr lang="en-US" dirty="0"/>
              <a:t>prosodic words connected by downstep. 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(</a:t>
            </a:r>
            <a:r>
              <a:rPr lang="en-US" dirty="0" smtClean="0"/>
              <a:t>34) </a:t>
            </a:r>
            <a:r>
              <a:rPr lang="bo-CN" dirty="0"/>
              <a:t>སྐུ་གསུང་ཐུགས་ </a:t>
            </a:r>
            <a:r>
              <a:rPr lang="en-US" i="1" dirty="0" err="1"/>
              <a:t>sku</a:t>
            </a:r>
            <a:r>
              <a:rPr lang="en-US" i="1" dirty="0"/>
              <a:t>-</a:t>
            </a:r>
            <a:r>
              <a:rPr lang="en-US" i="1" dirty="0" err="1"/>
              <a:t>gsung</a:t>
            </a:r>
            <a:r>
              <a:rPr lang="en-US" i="1" dirty="0"/>
              <a:t>-thugs</a:t>
            </a:r>
            <a:r>
              <a:rPr lang="en-US" dirty="0"/>
              <a:t> {[H </a:t>
            </a:r>
            <a:r>
              <a:rPr lang="en-US" dirty="0" err="1"/>
              <a:t>ku</a:t>
            </a:r>
            <a:r>
              <a:rPr lang="en-US" dirty="0"/>
              <a:t>́.</a:t>
            </a:r>
            <a:r>
              <a:rPr lang="en-US" dirty="0" err="1"/>
              <a:t>súŋ</a:t>
            </a:r>
            <a:r>
              <a:rPr lang="en-US" dirty="0"/>
              <a:t>].[!H </a:t>
            </a:r>
            <a:r>
              <a:rPr lang="en-US" dirty="0" err="1"/>
              <a:t>t</a:t>
            </a:r>
            <a:r>
              <a:rPr lang="en-US" baseline="30000" dirty="0" err="1"/>
              <a:t>h</a:t>
            </a:r>
            <a:r>
              <a:rPr lang="en-US" dirty="0" err="1"/>
              <a:t>u</a:t>
            </a:r>
            <a:r>
              <a:rPr lang="en-US" dirty="0"/>
              <a:t>́</a:t>
            </a:r>
            <a:r>
              <a:rPr lang="en-US" baseline="30000" dirty="0"/>
              <a:t>ɂ</a:t>
            </a:r>
            <a:r>
              <a:rPr lang="en-US" dirty="0"/>
              <a:t>]} ‘body speech and mind’:</a:t>
            </a:r>
            <a:endParaRPr lang="ru-RU" dirty="0"/>
          </a:p>
          <a:p>
            <a:pPr marL="0" indent="0">
              <a:buNone/>
            </a:pPr>
            <a:r>
              <a:rPr lang="en-US" i="1" dirty="0" smtClean="0"/>
              <a:t>	</a:t>
            </a:r>
            <a:r>
              <a:rPr lang="en-US" i="1" dirty="0" err="1" smtClean="0"/>
              <a:t>sku</a:t>
            </a:r>
            <a:r>
              <a:rPr lang="en-US" i="1" dirty="0" smtClean="0"/>
              <a:t>     </a:t>
            </a:r>
            <a:r>
              <a:rPr lang="en-US" i="1" dirty="0" err="1"/>
              <a:t>gsung</a:t>
            </a:r>
            <a:r>
              <a:rPr lang="en-US" i="1" dirty="0"/>
              <a:t>    thugs</a:t>
            </a:r>
            <a:endParaRPr lang="ru-RU" dirty="0"/>
          </a:p>
          <a:p>
            <a:pPr marL="0" indent="0">
              <a:buNone/>
            </a:pPr>
            <a:r>
              <a:rPr lang="en-US" dirty="0" smtClean="0"/>
              <a:t>	body  </a:t>
            </a:r>
            <a:r>
              <a:rPr lang="en-US" dirty="0"/>
              <a:t>speech  mind</a:t>
            </a:r>
            <a:endParaRPr lang="ru-RU" dirty="0"/>
          </a:p>
          <a:p>
            <a:pPr marL="0" indent="0">
              <a:buNone/>
            </a:pPr>
            <a:r>
              <a:rPr lang="en-US" dirty="0" smtClean="0"/>
              <a:t>(35) </a:t>
            </a:r>
            <a:r>
              <a:rPr lang="bo-CN" dirty="0"/>
              <a:t>དྲུག་པ་ཚེས་བཞི་ </a:t>
            </a:r>
            <a:r>
              <a:rPr lang="en-US" i="1" dirty="0"/>
              <a:t>drug-pa-</a:t>
            </a:r>
            <a:r>
              <a:rPr lang="en-US" i="1" dirty="0" err="1"/>
              <a:t>tshes</a:t>
            </a:r>
            <a:r>
              <a:rPr lang="en-US" i="1" dirty="0"/>
              <a:t>-</a:t>
            </a:r>
            <a:r>
              <a:rPr lang="en-US" i="1" dirty="0" err="1"/>
              <a:t>bzhi</a:t>
            </a:r>
            <a:r>
              <a:rPr lang="en-US" dirty="0"/>
              <a:t> {[L t̥ùk.pa].[!H </a:t>
            </a:r>
            <a:r>
              <a:rPr lang="en-US" dirty="0" err="1"/>
              <a:t>ʦ</a:t>
            </a:r>
            <a:r>
              <a:rPr lang="en-US" baseline="30000" dirty="0" err="1"/>
              <a:t>h</a:t>
            </a:r>
            <a:r>
              <a:rPr lang="en-US" dirty="0" err="1"/>
              <a:t>e</a:t>
            </a:r>
            <a:r>
              <a:rPr lang="en-US" dirty="0"/>
              <a:t>́.</a:t>
            </a:r>
            <a:r>
              <a:rPr lang="en-US" dirty="0" err="1"/>
              <a:t>ɕi</a:t>
            </a:r>
            <a:r>
              <a:rPr lang="en-US" dirty="0"/>
              <a:t>]} ‘the fourth day of the sixth month’ (</a:t>
            </a:r>
            <a:r>
              <a:rPr lang="en-US" dirty="0" smtClean="0"/>
              <a:t>holiday</a:t>
            </a:r>
            <a:r>
              <a:rPr lang="en-US" dirty="0"/>
              <a:t> to commemorate the first teaching of Buddha)</a:t>
            </a:r>
            <a:endParaRPr lang="ru-RU" dirty="0"/>
          </a:p>
          <a:p>
            <a:pPr marL="0" indent="0">
              <a:buNone/>
            </a:pPr>
            <a:r>
              <a:rPr lang="en-US" i="1" dirty="0" smtClean="0"/>
              <a:t>	drug   </a:t>
            </a:r>
            <a:r>
              <a:rPr lang="en-US" i="1" dirty="0"/>
              <a:t>pa  </a:t>
            </a:r>
            <a:r>
              <a:rPr lang="en-US" i="1" dirty="0" err="1"/>
              <a:t>tshes</a:t>
            </a:r>
            <a:r>
              <a:rPr lang="en-US" i="1" dirty="0"/>
              <a:t>  </a:t>
            </a:r>
            <a:r>
              <a:rPr lang="en-US" i="1" dirty="0" err="1"/>
              <a:t>bzhi</a:t>
            </a:r>
            <a:endParaRPr lang="ru-RU" dirty="0"/>
          </a:p>
          <a:p>
            <a:pPr marL="0" indent="0">
              <a:buNone/>
            </a:pPr>
            <a:r>
              <a:rPr lang="af-ZA" dirty="0" smtClean="0"/>
              <a:t>	six      </a:t>
            </a:r>
            <a:r>
              <a:rPr lang="af-ZA" cap="small" dirty="0" smtClean="0"/>
              <a:t>adj</a:t>
            </a:r>
            <a:r>
              <a:rPr lang="af-ZA" dirty="0" smtClean="0"/>
              <a:t>  </a:t>
            </a:r>
            <a:r>
              <a:rPr lang="af-ZA" dirty="0"/>
              <a:t>day   </a:t>
            </a:r>
            <a:r>
              <a:rPr lang="af-ZA" dirty="0" smtClean="0"/>
              <a:t> four</a:t>
            </a:r>
            <a:endParaRPr lang="ru-RU" dirty="0"/>
          </a:p>
          <a:p>
            <a:pPr marL="0" indent="0">
              <a:buNone/>
            </a:pPr>
            <a:r>
              <a:rPr lang="af-ZA" dirty="0" smtClean="0"/>
              <a:t>(36) </a:t>
            </a:r>
            <a:r>
              <a:rPr lang="bo-CN" dirty="0"/>
              <a:t>བྱང་ཆུབ་སེམས་དཔའ </a:t>
            </a:r>
            <a:r>
              <a:rPr lang="af-ZA" i="1" dirty="0"/>
              <a:t>byan-chub-sems-dpa’</a:t>
            </a:r>
            <a:r>
              <a:rPr lang="af-ZA" dirty="0"/>
              <a:t> {[L pyà.cu].[!L sèm.pa:]} ‘Bodhisattva’.</a:t>
            </a:r>
            <a:endParaRPr lang="ru-RU" dirty="0"/>
          </a:p>
          <a:p>
            <a:pPr marL="0" indent="0">
              <a:buNone/>
            </a:pPr>
            <a:r>
              <a:rPr lang="en-US" i="1" dirty="0" smtClean="0"/>
              <a:t>	</a:t>
            </a:r>
            <a:r>
              <a:rPr lang="en-US" i="1" dirty="0" err="1" smtClean="0"/>
              <a:t>byan</a:t>
            </a:r>
            <a:r>
              <a:rPr lang="en-US" i="1" dirty="0" smtClean="0"/>
              <a:t>         chub  </a:t>
            </a:r>
            <a:r>
              <a:rPr lang="en-US" i="1" dirty="0" err="1"/>
              <a:t>sems</a:t>
            </a:r>
            <a:r>
              <a:rPr lang="en-US" i="1" dirty="0"/>
              <a:t>  </a:t>
            </a:r>
            <a:r>
              <a:rPr lang="en-US" i="1" dirty="0" err="1"/>
              <a:t>dpa</a:t>
            </a:r>
            <a:r>
              <a:rPr lang="en-US" i="1" dirty="0"/>
              <a:t>’</a:t>
            </a:r>
            <a:endParaRPr lang="ru-RU" dirty="0"/>
          </a:p>
          <a:p>
            <a:pPr marL="0" indent="0">
              <a:buNone/>
            </a:pPr>
            <a:r>
              <a:rPr lang="en-US" dirty="0" smtClean="0"/>
              <a:t>	clearness </a:t>
            </a:r>
            <a:r>
              <a:rPr lang="en-US" dirty="0"/>
              <a:t>exist  think  hero</a:t>
            </a:r>
            <a:endParaRPr lang="ru-RU" dirty="0"/>
          </a:p>
          <a:p>
            <a:pPr marL="0" indent="0">
              <a:buNone/>
            </a:pPr>
            <a:r>
              <a:rPr lang="en-US" dirty="0" smtClean="0"/>
              <a:t>(37) </a:t>
            </a:r>
            <a:r>
              <a:rPr lang="bo-CN" dirty="0"/>
              <a:t>དཔེ་མཛོད་ཁང་ལ་ </a:t>
            </a:r>
            <a:r>
              <a:rPr lang="en-US" i="1" dirty="0" err="1"/>
              <a:t>dpe</a:t>
            </a:r>
            <a:r>
              <a:rPr lang="en-US" i="1" dirty="0"/>
              <a:t>-</a:t>
            </a:r>
            <a:r>
              <a:rPr lang="en-US" i="1" dirty="0" err="1"/>
              <a:t>mdzod</a:t>
            </a:r>
            <a:r>
              <a:rPr lang="en-US" i="1" dirty="0"/>
              <a:t>-</a:t>
            </a:r>
            <a:r>
              <a:rPr lang="en-US" i="1" dirty="0" err="1"/>
              <a:t>khang</a:t>
            </a:r>
            <a:r>
              <a:rPr lang="en-US" i="1" dirty="0"/>
              <a:t>-la </a:t>
            </a:r>
            <a:r>
              <a:rPr lang="en-US" dirty="0"/>
              <a:t>[p</a:t>
            </a:r>
            <a:r>
              <a:rPr lang="en-US" baseline="30000" dirty="0"/>
              <a:t>h</a:t>
            </a:r>
            <a:r>
              <a:rPr lang="en-US" dirty="0"/>
              <a:t>é.ʦò.káŋ.là] ‘in the library’ {[H </a:t>
            </a:r>
            <a:r>
              <a:rPr lang="en-US" dirty="0" err="1"/>
              <a:t>p</a:t>
            </a:r>
            <a:r>
              <a:rPr lang="en-US" baseline="30000" dirty="0" err="1"/>
              <a:t>h</a:t>
            </a:r>
            <a:r>
              <a:rPr lang="en-US" dirty="0" err="1"/>
              <a:t>e</a:t>
            </a:r>
            <a:r>
              <a:rPr lang="en-US" dirty="0"/>
              <a:t>́.][!L </a:t>
            </a:r>
            <a:r>
              <a:rPr lang="en-US" dirty="0" err="1"/>
              <a:t>ʦo</a:t>
            </a:r>
            <a:r>
              <a:rPr lang="en-US" dirty="0"/>
              <a:t>̀.</a:t>
            </a:r>
            <a:r>
              <a:rPr lang="en-US" dirty="0" err="1"/>
              <a:t>kaŋ</a:t>
            </a:r>
            <a:r>
              <a:rPr lang="en-US" dirty="0"/>
              <a:t>]}la:</a:t>
            </a:r>
            <a:endParaRPr lang="ru-RU" dirty="0"/>
          </a:p>
          <a:p>
            <a:pPr marL="0" indent="0">
              <a:buNone/>
            </a:pPr>
            <a:r>
              <a:rPr lang="en-US" i="1" dirty="0" smtClean="0"/>
              <a:t>	</a:t>
            </a:r>
            <a:r>
              <a:rPr lang="en-US" i="1" dirty="0" err="1" smtClean="0"/>
              <a:t>dpe</a:t>
            </a:r>
            <a:r>
              <a:rPr lang="en-US" i="1" dirty="0" smtClean="0"/>
              <a:t>    </a:t>
            </a:r>
            <a:r>
              <a:rPr lang="en-US" i="1" dirty="0" err="1" smtClean="0"/>
              <a:t>mdzod</a:t>
            </a:r>
            <a:r>
              <a:rPr lang="en-US" i="1" dirty="0" smtClean="0"/>
              <a:t>    </a:t>
            </a:r>
            <a:r>
              <a:rPr lang="en-US" i="1" dirty="0" err="1" smtClean="0"/>
              <a:t>khang</a:t>
            </a:r>
            <a:r>
              <a:rPr lang="en-US" i="1" dirty="0" smtClean="0"/>
              <a:t>  </a:t>
            </a:r>
            <a:r>
              <a:rPr lang="en-US" i="1" dirty="0"/>
              <a:t>la</a:t>
            </a:r>
            <a:endParaRPr lang="ru-RU" dirty="0"/>
          </a:p>
          <a:p>
            <a:pPr marL="0" indent="0">
              <a:buNone/>
            </a:pPr>
            <a:r>
              <a:rPr lang="en-US" dirty="0" smtClean="0"/>
              <a:t>	book  treasure </a:t>
            </a:r>
            <a:r>
              <a:rPr lang="en-US" dirty="0"/>
              <a:t>house </a:t>
            </a:r>
            <a:r>
              <a:rPr lang="en-US" cap="small" dirty="0" err="1"/>
              <a:t>loc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The combination of prosodic words into </a:t>
            </a:r>
            <a:r>
              <a:rPr lang="af-ZA" dirty="0"/>
              <a:t>tonal </a:t>
            </a:r>
            <a:r>
              <a:rPr lang="en-US" dirty="0"/>
              <a:t>phrases is idiomatic.</a:t>
            </a:r>
            <a:endParaRPr lang="ru-RU" dirty="0"/>
          </a:p>
          <a:p>
            <a:endParaRPr lang="af-ZA" dirty="0" smtClean="0"/>
          </a:p>
          <a:p>
            <a:endParaRPr lang="af-ZA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1047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Diachrony</a:t>
            </a:r>
            <a:r>
              <a:rPr lang="en-US" dirty="0"/>
              <a:t> of tone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af-ZA" dirty="0"/>
              <a:t>In the tonogenesis of Lhasa Tibetan, t</a:t>
            </a:r>
            <a:r>
              <a:rPr lang="en-US" dirty="0"/>
              <a:t>he decisive role was played by </a:t>
            </a:r>
            <a:r>
              <a:rPr lang="en-US" u="sng" dirty="0"/>
              <a:t>the loss of the </a:t>
            </a:r>
            <a:r>
              <a:rPr lang="af-ZA" u="sng" dirty="0"/>
              <a:t>sonority </a:t>
            </a:r>
            <a:r>
              <a:rPr lang="en-US" u="sng" dirty="0"/>
              <a:t>contrast in </a:t>
            </a:r>
            <a:r>
              <a:rPr lang="en-US" u="sng" dirty="0" err="1"/>
              <a:t>occlusives</a:t>
            </a:r>
            <a:r>
              <a:rPr lang="en-US" dirty="0"/>
              <a:t>. The original contrast by the voiced/voiceless nature of the consonant was converted into the tonal contrast: syllables with a previously unvoiced consonant acquired high tone, and syllables with a previously voiced consonant or sonorants received low tone. This process is reflected in the Tibetan writing </a:t>
            </a:r>
            <a:r>
              <a:rPr lang="en-US" dirty="0" smtClean="0"/>
              <a:t>system.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6378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908720"/>
            <a:ext cx="6114033" cy="4579903"/>
          </a:xfrm>
        </p:spPr>
      </p:pic>
    </p:spTree>
    <p:extLst>
      <p:ext uri="{BB962C8B-B14F-4D97-AF65-F5344CB8AC3E}">
        <p14:creationId xmlns:p14="http://schemas.microsoft.com/office/powerpoint/2010/main" val="3030678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458200" cy="2087563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ru-RU" sz="2800" b="1" smtClean="0"/>
              <a:t>Language name</a:t>
            </a:r>
            <a:r>
              <a:rPr lang="ru-RU" altLang="ru-RU" sz="2800" b="1" smtClean="0"/>
              <a:t>       </a:t>
            </a:r>
            <a:r>
              <a:rPr lang="en-US" altLang="ru-RU" sz="2800" b="1" smtClean="0"/>
              <a:t>	</a:t>
            </a:r>
            <a:r>
              <a:rPr lang="en-US" altLang="ru-RU" sz="2800" smtClean="0"/>
              <a:t>Lhasa Tibetan</a:t>
            </a:r>
            <a:r>
              <a:rPr lang="ru-RU" altLang="ru-RU" sz="2800" b="1" smtClean="0"/>
              <a:t/>
            </a:r>
            <a:br>
              <a:rPr lang="ru-RU" altLang="ru-RU" sz="2800" b="1" smtClean="0"/>
            </a:br>
            <a:r>
              <a:rPr lang="en-US" altLang="ru-RU" sz="2800" b="1" smtClean="0"/>
              <a:t>Genetic affiliation		</a:t>
            </a:r>
            <a:r>
              <a:rPr lang="en-US" altLang="ru-RU" sz="2800" smtClean="0"/>
              <a:t>Sino-Tibetan &lt;</a:t>
            </a:r>
            <a:r>
              <a:rPr lang="en-US" altLang="ru-RU" sz="2800" b="1" smtClean="0"/>
              <a:t> </a:t>
            </a:r>
            <a:r>
              <a:rPr lang="en-US" altLang="ru-RU" sz="2800" smtClean="0"/>
              <a:t>Tibeto-		Burman &lt; Bodish</a:t>
            </a:r>
            <a:r>
              <a:rPr lang="ru-RU" altLang="ru-RU" sz="2800" b="1" smtClean="0"/>
              <a:t/>
            </a:r>
            <a:br>
              <a:rPr lang="ru-RU" altLang="ru-RU" sz="2800" b="1" smtClean="0"/>
            </a:br>
            <a:r>
              <a:rPr lang="en-US" altLang="ru-RU" sz="2800" b="1" smtClean="0"/>
              <a:t>Area </a:t>
            </a:r>
            <a:r>
              <a:rPr lang="en-US" altLang="ru-RU" sz="2800" smtClean="0"/>
              <a:t>Asia Central</a:t>
            </a: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533400" y="2133600"/>
            <a:ext cx="8153400" cy="3992563"/>
          </a:xfrm>
        </p:spPr>
        <p:txBody>
          <a:bodyPr/>
          <a:lstStyle/>
          <a:p>
            <a:r>
              <a:rPr lang="af-ZA" altLang="ru-RU" smtClean="0"/>
              <a:t> </a:t>
            </a:r>
            <a:endParaRPr lang="ru-RU" altLang="ru-RU" smtClean="0"/>
          </a:p>
          <a:p>
            <a:endParaRPr lang="ru-RU" altLang="ru-RU" smtClean="0"/>
          </a:p>
        </p:txBody>
      </p:sp>
      <p:pic>
        <p:nvPicPr>
          <p:cNvPr id="614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90800"/>
            <a:ext cx="7621588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573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78112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The character of Lhasa Tibetan tonal system is the subject of a dispute. Researchers postulate from 2 to 8 meaningful tones in; for an analysis of different points of view see [Lim (2018).</a:t>
            </a:r>
            <a:r>
              <a:rPr lang="en-US" i="1" dirty="0"/>
              <a:t> </a:t>
            </a:r>
            <a:r>
              <a:rPr lang="af-ZA" dirty="0"/>
              <a:t>I </a:t>
            </a:r>
            <a:r>
              <a:rPr lang="en-US" dirty="0"/>
              <a:t>will follow the interpretation of the Lhasa Tibetan tones by Nicolas </a:t>
            </a:r>
            <a:r>
              <a:rPr lang="en-US" dirty="0" err="1"/>
              <a:t>Tournadre</a:t>
            </a:r>
            <a:r>
              <a:rPr lang="en-US" dirty="0"/>
              <a:t> [</a:t>
            </a:r>
            <a:r>
              <a:rPr lang="en-US" dirty="0" err="1"/>
              <a:t>Tournadre</a:t>
            </a:r>
            <a:r>
              <a:rPr lang="en-US" dirty="0"/>
              <a:t> &amp; </a:t>
            </a:r>
            <a:r>
              <a:rPr lang="en-US" dirty="0" err="1"/>
              <a:t>Dorje</a:t>
            </a:r>
            <a:r>
              <a:rPr lang="en-US" dirty="0"/>
              <a:t> 2003] and earlier by </a:t>
            </a:r>
            <a:r>
              <a:rPr lang="en-US" dirty="0" err="1"/>
              <a:t>Jäschke</a:t>
            </a:r>
            <a:r>
              <a:rPr lang="en-US" dirty="0"/>
              <a:t> [</a:t>
            </a:r>
            <a:r>
              <a:rPr lang="en-US" dirty="0" err="1"/>
              <a:t>Jäschke</a:t>
            </a:r>
            <a:r>
              <a:rPr lang="en-US" dirty="0"/>
              <a:t> 1888] and R. K. </a:t>
            </a:r>
            <a:r>
              <a:rPr lang="en-US" dirty="0" err="1"/>
              <a:t>Sprigg</a:t>
            </a:r>
            <a:r>
              <a:rPr lang="en-US" dirty="0"/>
              <a:t> [1955] who distinguish in </a:t>
            </a:r>
            <a:r>
              <a:rPr lang="af-ZA" dirty="0"/>
              <a:t>Lhasa </a:t>
            </a:r>
            <a:r>
              <a:rPr lang="en-US" dirty="0"/>
              <a:t>Tibetan two meaningful tones, high and low.</a:t>
            </a:r>
            <a:endParaRPr lang="ru-RU" dirty="0"/>
          </a:p>
          <a:p>
            <a:pPr marL="0" indent="0">
              <a:buNone/>
            </a:pPr>
            <a:r>
              <a:rPr lang="af-ZA" dirty="0"/>
              <a:t> This view coincides with the </a:t>
            </a:r>
            <a:r>
              <a:rPr lang="en-US" dirty="0"/>
              <a:t>Tibetan tradition which distinguishes two tones, </a:t>
            </a:r>
            <a:r>
              <a:rPr lang="en-US" i="1" dirty="0" err="1"/>
              <a:t>mo</a:t>
            </a:r>
            <a:r>
              <a:rPr lang="en-US" i="1" dirty="0"/>
              <a:t> </a:t>
            </a:r>
            <a:r>
              <a:rPr lang="en-US" i="1" dirty="0" err="1"/>
              <a:t>skad</a:t>
            </a:r>
            <a:r>
              <a:rPr lang="en-US" dirty="0"/>
              <a:t> ‘female voice’ and </a:t>
            </a:r>
            <a:r>
              <a:rPr lang="en-US" i="1" dirty="0" err="1"/>
              <a:t>pha</a:t>
            </a:r>
            <a:r>
              <a:rPr lang="en-US" i="1" dirty="0"/>
              <a:t> </a:t>
            </a:r>
            <a:r>
              <a:rPr lang="en-US" i="1" dirty="0" err="1"/>
              <a:t>skad</a:t>
            </a:r>
            <a:r>
              <a:rPr lang="en-US" dirty="0"/>
              <a:t> ‘male voice’ respectively. R.K. </a:t>
            </a:r>
            <a:r>
              <a:rPr lang="en-US" dirty="0" err="1"/>
              <a:t>Sprigg</a:t>
            </a:r>
            <a:r>
              <a:rPr lang="en-US" dirty="0"/>
              <a:t> refers to these tonemes as Tone 1 and Tone </a:t>
            </a:r>
            <a:r>
              <a:rPr lang="en-US" dirty="0" smtClean="0"/>
              <a:t>2 [</a:t>
            </a:r>
            <a:r>
              <a:rPr lang="af-ZA" dirty="0" smtClean="0"/>
              <a:t>Sprigg 1955]</a:t>
            </a:r>
            <a:r>
              <a:rPr lang="en-US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af-ZA" dirty="0" smtClean="0"/>
              <a:t>Keh </a:t>
            </a:r>
            <a:r>
              <a:rPr lang="af-ZA" dirty="0"/>
              <a:t>Chen Lim postulates for Lhasa Tibetan High and Low-High tones which corresponds to our H and L </a:t>
            </a:r>
            <a:r>
              <a:rPr lang="af-ZA" dirty="0" smtClean="0"/>
              <a:t>tonemes [Lim 2018].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0502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</a:t>
            </a:r>
            <a:r>
              <a:rPr lang="en-GB" dirty="0" err="1" smtClean="0"/>
              <a:t>oncepts</a:t>
            </a:r>
            <a:r>
              <a:rPr lang="en-GB" dirty="0" smtClean="0"/>
              <a:t> </a:t>
            </a:r>
            <a:r>
              <a:rPr lang="en-GB" dirty="0"/>
              <a:t>and terms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Toneme</a:t>
            </a:r>
            <a:r>
              <a:rPr lang="en-US" dirty="0"/>
              <a:t>: a meaningful tone, i.e. a tone which can (potentially) distinguish lexical and/or grammatical meanings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/>
              <a:t>Tonal </a:t>
            </a:r>
            <a:r>
              <a:rPr lang="en-US" b="1" dirty="0" smtClean="0"/>
              <a:t>span</a:t>
            </a:r>
            <a:r>
              <a:rPr lang="en-US" dirty="0" smtClean="0"/>
              <a:t>, </a:t>
            </a:r>
            <a:r>
              <a:rPr lang="en-US" dirty="0"/>
              <a:t>a segment associated with a toneme on the surface level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af-ZA" b="1" dirty="0" smtClean="0"/>
              <a:t>MPU</a:t>
            </a:r>
            <a:r>
              <a:rPr lang="af-ZA" dirty="0" smtClean="0"/>
              <a:t> (minimal </a:t>
            </a:r>
            <a:r>
              <a:rPr lang="af-ZA" dirty="0"/>
              <a:t>prosodic </a:t>
            </a:r>
            <a:r>
              <a:rPr lang="af-ZA" dirty="0" smtClean="0"/>
              <a:t>unit),</a:t>
            </a:r>
            <a:r>
              <a:rPr lang="en-US" i="1" dirty="0" smtClean="0"/>
              <a:t> </a:t>
            </a:r>
            <a:r>
              <a:rPr lang="en-US" dirty="0"/>
              <a:t>the smallest prosodic unit relevant for surface realization of </a:t>
            </a:r>
            <a:r>
              <a:rPr lang="en-US" dirty="0" smtClean="0"/>
              <a:t>tone (syllable </a:t>
            </a:r>
            <a:r>
              <a:rPr lang="en-US" dirty="0"/>
              <a:t>or </a:t>
            </a:r>
            <a:r>
              <a:rPr lang="en-US" dirty="0" smtClean="0"/>
              <a:t>mora).</a:t>
            </a:r>
          </a:p>
          <a:p>
            <a:pPr marL="0" indent="0">
              <a:buNone/>
            </a:pPr>
            <a:r>
              <a:rPr lang="en-US" b="1" dirty="0" smtClean="0"/>
              <a:t>Prosodic word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7291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Phonemic inventory. Vowels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485343"/>
              </p:ext>
            </p:extLst>
          </p:nvPr>
        </p:nvGraphicFramePr>
        <p:xfrm>
          <a:off x="251525" y="1556792"/>
          <a:ext cx="8784969" cy="43924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7372"/>
                <a:gridCol w="627372"/>
                <a:gridCol w="627372"/>
                <a:gridCol w="627372"/>
                <a:gridCol w="627372"/>
                <a:gridCol w="627372"/>
                <a:gridCol w="627372"/>
                <a:gridCol w="627372"/>
                <a:gridCol w="627372"/>
                <a:gridCol w="627372"/>
                <a:gridCol w="383732"/>
                <a:gridCol w="399327"/>
                <a:gridCol w="720080"/>
                <a:gridCol w="380738"/>
                <a:gridCol w="627372"/>
              </a:tblGrid>
              <a:tr h="4880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100" dirty="0">
                          <a:effectLst/>
                        </a:rPr>
                        <a:t>Short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100">
                          <a:effectLst/>
                        </a:rPr>
                        <a:t>Long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100">
                          <a:effectLst/>
                        </a:rPr>
                        <a:t>Nasal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641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100">
                          <a:effectLst/>
                        </a:rPr>
                        <a:t> Closed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3200" dirty="0" err="1">
                          <a:effectLst/>
                        </a:rPr>
                        <a:t>i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3200" dirty="0">
                          <a:effectLst/>
                        </a:rPr>
                        <a:t>y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ru-RU" sz="320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3200">
                          <a:effectLst/>
                        </a:rPr>
                        <a:t>u</a:t>
                      </a:r>
                      <a:endParaRPr lang="ru-RU" sz="320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3200">
                          <a:effectLst/>
                        </a:rPr>
                        <a:t>     </a:t>
                      </a:r>
                      <a:endParaRPr lang="ru-RU" sz="320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3200" dirty="0">
                          <a:effectLst/>
                        </a:rPr>
                        <a:t>i: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3200">
                          <a:effectLst/>
                        </a:rPr>
                        <a:t>y:</a:t>
                      </a:r>
                      <a:endParaRPr lang="ru-RU" sz="320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ru-RU" sz="320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3200">
                          <a:effectLst/>
                        </a:rPr>
                        <a:t>u:</a:t>
                      </a:r>
                      <a:endParaRPr lang="ru-RU" sz="320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3200">
                          <a:effectLst/>
                        </a:rPr>
                        <a:t>     </a:t>
                      </a:r>
                      <a:endParaRPr lang="ru-RU" sz="320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3200">
                          <a:effectLst/>
                        </a:rPr>
                        <a:t>ĩ</a:t>
                      </a:r>
                      <a:endParaRPr lang="ru-RU" sz="320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3200">
                          <a:effectLst/>
                        </a:rPr>
                        <a:t>ỹ</a:t>
                      </a:r>
                      <a:endParaRPr lang="ru-RU" sz="320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ru-RU" sz="320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3200">
                          <a:effectLst/>
                        </a:rPr>
                        <a:t>ũ</a:t>
                      </a:r>
                      <a:endParaRPr lang="ru-RU" sz="320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</a:tr>
              <a:tr h="9761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100">
                          <a:effectLst/>
                        </a:rPr>
                        <a:t>Mid-closed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3200">
                          <a:effectLst/>
                        </a:rPr>
                        <a:t>e</a:t>
                      </a:r>
                      <a:endParaRPr lang="ru-RU" sz="320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3200" dirty="0">
                          <a:effectLst/>
                        </a:rPr>
                        <a:t>ɵ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ru-RU" sz="320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3200">
                          <a:effectLst/>
                        </a:rPr>
                        <a:t>o</a:t>
                      </a:r>
                      <a:endParaRPr lang="ru-RU" sz="320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ru-RU" sz="320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3200">
                          <a:effectLst/>
                        </a:rPr>
                        <a:t>e:</a:t>
                      </a:r>
                      <a:endParaRPr lang="ru-RU" sz="320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3200">
                          <a:effectLst/>
                        </a:rPr>
                        <a:t>ɵ:</a:t>
                      </a:r>
                      <a:endParaRPr lang="ru-RU" sz="320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ru-RU" sz="320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3200">
                          <a:effectLst/>
                        </a:rPr>
                        <a:t>o:</a:t>
                      </a:r>
                      <a:endParaRPr lang="ru-RU" sz="320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ru-RU" sz="320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3200">
                          <a:effectLst/>
                        </a:rPr>
                        <a:t>ẽ</a:t>
                      </a:r>
                      <a:endParaRPr lang="ru-RU" sz="320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3200">
                          <a:effectLst/>
                        </a:rPr>
                        <a:t>ɵ̃</a:t>
                      </a:r>
                      <a:endParaRPr lang="ru-RU" sz="320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ru-RU" sz="320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3200">
                          <a:effectLst/>
                        </a:rPr>
                        <a:t>õ</a:t>
                      </a:r>
                      <a:endParaRPr lang="ru-RU" sz="320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</a:tr>
              <a:tr h="9761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100">
                          <a:effectLst/>
                        </a:rPr>
                        <a:t>Mid-open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3200">
                          <a:effectLst/>
                        </a:rPr>
                        <a:t>ɛ</a:t>
                      </a:r>
                      <a:endParaRPr lang="ru-RU" sz="320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3200" dirty="0">
                          <a:effectLst/>
                        </a:rPr>
                        <a:t> 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3200" dirty="0">
                          <a:effectLst/>
                        </a:rPr>
                        <a:t> 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3200" dirty="0">
                          <a:effectLst/>
                        </a:rPr>
                        <a:t> 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ru-RU" sz="320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3200">
                          <a:effectLst/>
                        </a:rPr>
                        <a:t>ɛ:</a:t>
                      </a:r>
                      <a:endParaRPr lang="ru-RU" sz="320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ru-RU" sz="320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ru-RU" sz="320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ru-RU" sz="320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ru-RU" sz="320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3200">
                          <a:effectLst/>
                        </a:rPr>
                        <a:t>ɛ̃</a:t>
                      </a:r>
                      <a:endParaRPr lang="ru-RU" sz="320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ru-RU" sz="320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ru-RU" sz="320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ru-RU" sz="320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</a:tr>
              <a:tr h="4880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100">
                          <a:effectLst/>
                        </a:rPr>
                        <a:t>Open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ru-RU" sz="320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3200">
                          <a:effectLst/>
                        </a:rPr>
                        <a:t> </a:t>
                      </a:r>
                      <a:endParaRPr lang="ru-RU" sz="320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3200">
                          <a:effectLst/>
                        </a:rPr>
                        <a:t>a</a:t>
                      </a:r>
                      <a:endParaRPr lang="ru-RU" sz="320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3200" dirty="0">
                          <a:effectLst/>
                        </a:rPr>
                        <a:t> 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3200" dirty="0">
                          <a:effectLst/>
                        </a:rPr>
                        <a:t> 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3200" dirty="0">
                          <a:effectLst/>
                        </a:rPr>
                        <a:t> 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3200" dirty="0">
                          <a:effectLst/>
                        </a:rPr>
                        <a:t> 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3200" dirty="0">
                          <a:effectLst/>
                        </a:rPr>
                        <a:t>a: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3200" dirty="0">
                          <a:effectLst/>
                        </a:rPr>
                        <a:t> 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3200" dirty="0">
                          <a:effectLst/>
                        </a:rPr>
                        <a:t> 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3200" dirty="0">
                          <a:effectLst/>
                        </a:rPr>
                        <a:t> 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3200" dirty="0">
                          <a:effectLst/>
                        </a:rPr>
                        <a:t> 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3200" dirty="0">
                          <a:effectLst/>
                        </a:rPr>
                        <a:t>ã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3200" dirty="0">
                          <a:effectLst/>
                        </a:rPr>
                        <a:t> </a:t>
                      </a:r>
                      <a:endParaRPr lang="ru-RU" sz="3200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6157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Vowels</a:t>
            </a:r>
            <a:endParaRPr lang="ru-RU" sz="32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Nasal vowels </a:t>
            </a:r>
            <a:r>
              <a:rPr lang="en-US" dirty="0"/>
              <a:t>occur before etymological /ŋ/ and /n/ in the final position in a syllable.</a:t>
            </a:r>
            <a:endParaRPr lang="ru-RU" dirty="0"/>
          </a:p>
          <a:p>
            <a:pPr marL="0" indent="0">
              <a:buNone/>
            </a:pPr>
            <a:r>
              <a:rPr lang="en-US" b="1" dirty="0"/>
              <a:t>Long vowels</a:t>
            </a:r>
            <a:r>
              <a:rPr lang="en-US" dirty="0"/>
              <a:t>:</a:t>
            </a:r>
            <a:endParaRPr lang="ru-RU" dirty="0"/>
          </a:p>
          <a:p>
            <a:pPr marL="0" lvl="0" indent="0">
              <a:buNone/>
            </a:pPr>
            <a:r>
              <a:rPr lang="en-US" dirty="0" smtClean="0"/>
              <a:t>- </a:t>
            </a:r>
            <a:r>
              <a:rPr lang="en-US" dirty="0"/>
              <a:t>compensatory </a:t>
            </a:r>
            <a:r>
              <a:rPr lang="en-US" dirty="0" smtClean="0"/>
              <a:t>lengthening:  syllable-final consonants  </a:t>
            </a:r>
            <a:r>
              <a:rPr lang="en-US" b="1" i="1" dirty="0">
                <a:solidFill>
                  <a:srgbClr val="FF0000"/>
                </a:solidFill>
              </a:rPr>
              <a:t>r, l, n, ŋ, ɂ</a:t>
            </a:r>
            <a:r>
              <a:rPr lang="en-US" dirty="0"/>
              <a:t> are optionally omitted in the informal </a:t>
            </a:r>
            <a:r>
              <a:rPr lang="en-US" dirty="0" smtClean="0"/>
              <a:t>style:</a:t>
            </a:r>
            <a:endParaRPr lang="ru-RU" dirty="0"/>
          </a:p>
          <a:p>
            <a:pPr marL="0" indent="0">
              <a:buNone/>
            </a:pPr>
            <a:r>
              <a:rPr lang="en-US" dirty="0" smtClean="0"/>
              <a:t>	(</a:t>
            </a:r>
            <a:r>
              <a:rPr lang="en-US" dirty="0"/>
              <a:t>1) </a:t>
            </a:r>
            <a:r>
              <a:rPr lang="bo-CN" dirty="0"/>
              <a:t>མར་ </a:t>
            </a:r>
            <a:r>
              <a:rPr lang="en-US" i="1" dirty="0"/>
              <a:t>mar </a:t>
            </a:r>
            <a:r>
              <a:rPr lang="en-US" dirty="0"/>
              <a:t> [mà:] ~ [</a:t>
            </a:r>
            <a:r>
              <a:rPr lang="en-US" dirty="0" err="1"/>
              <a:t>màr</a:t>
            </a:r>
            <a:r>
              <a:rPr lang="en-US" dirty="0"/>
              <a:t>] ‘red’</a:t>
            </a:r>
            <a:endParaRPr lang="ru-RU" dirty="0"/>
          </a:p>
          <a:p>
            <a:pPr marL="0" lvl="0" indent="0">
              <a:buNone/>
            </a:pPr>
            <a:r>
              <a:rPr lang="en-US" dirty="0" smtClean="0"/>
              <a:t>- fusion </a:t>
            </a:r>
            <a:r>
              <a:rPr lang="en-US" dirty="0"/>
              <a:t>of morphemes:</a:t>
            </a:r>
            <a:endParaRPr lang="ru-RU" dirty="0"/>
          </a:p>
          <a:p>
            <a:pPr marL="0" indent="0">
              <a:buNone/>
            </a:pPr>
            <a:r>
              <a:rPr lang="en-US" dirty="0" smtClean="0"/>
              <a:t>	(</a:t>
            </a:r>
            <a:r>
              <a:rPr lang="en-US" dirty="0"/>
              <a:t>2) </a:t>
            </a:r>
            <a:r>
              <a:rPr lang="bo-CN" dirty="0"/>
              <a:t>སུའི་ </a:t>
            </a:r>
            <a:r>
              <a:rPr lang="en-US" i="1" dirty="0" err="1"/>
              <a:t>su’i</a:t>
            </a:r>
            <a:r>
              <a:rPr lang="en-US" dirty="0"/>
              <a:t> [</a:t>
            </a:r>
            <a:r>
              <a:rPr lang="en-US" dirty="0" err="1"/>
              <a:t>sy</a:t>
            </a:r>
            <a:r>
              <a:rPr lang="en-US" dirty="0"/>
              <a:t>́:] (&lt; </a:t>
            </a:r>
            <a:r>
              <a:rPr lang="en-US" i="1" dirty="0" err="1"/>
              <a:t>su</a:t>
            </a:r>
            <a:r>
              <a:rPr lang="en-US" dirty="0"/>
              <a:t> ‘who’ + -</a:t>
            </a:r>
            <a:r>
              <a:rPr lang="en-US" i="1" dirty="0"/>
              <a:t>‘</a:t>
            </a:r>
            <a:r>
              <a:rPr lang="en-US" i="1" dirty="0" err="1"/>
              <a:t>i</a:t>
            </a:r>
            <a:r>
              <a:rPr lang="en-US" dirty="0"/>
              <a:t> GEN) ‘whose’</a:t>
            </a:r>
            <a:endParaRPr lang="ru-RU" dirty="0"/>
          </a:p>
          <a:p>
            <a:pPr marL="0" indent="0">
              <a:buNone/>
            </a:pPr>
            <a:r>
              <a:rPr lang="en-US" dirty="0" smtClean="0"/>
              <a:t>	(</a:t>
            </a:r>
            <a:r>
              <a:rPr lang="en-US" dirty="0"/>
              <a:t>3) </a:t>
            </a:r>
            <a:r>
              <a:rPr lang="bo-CN" dirty="0"/>
              <a:t>ཁོང་ཚོའི་ </a:t>
            </a:r>
            <a:r>
              <a:rPr lang="en-US" i="1" dirty="0" err="1"/>
              <a:t>khong-tsho’i</a:t>
            </a:r>
            <a:r>
              <a:rPr lang="en-US" dirty="0"/>
              <a:t> [H </a:t>
            </a:r>
            <a:r>
              <a:rPr lang="en-US" dirty="0" err="1" smtClean="0"/>
              <a:t>k</a:t>
            </a:r>
            <a:r>
              <a:rPr lang="en-US" baseline="30000" dirty="0" err="1" smtClean="0"/>
              <a:t>h</a:t>
            </a:r>
            <a:r>
              <a:rPr lang="en-US" dirty="0" err="1" smtClean="0"/>
              <a:t>óŋ</a:t>
            </a:r>
            <a:r>
              <a:rPr lang="en-US" dirty="0"/>
              <a:t>][L </a:t>
            </a:r>
            <a:r>
              <a:rPr lang="en-US" dirty="0" err="1" smtClean="0"/>
              <a:t>tsɵ</a:t>
            </a:r>
            <a:r>
              <a:rPr lang="en-US" dirty="0" smtClean="0"/>
              <a:t>̀:] </a:t>
            </a:r>
            <a:r>
              <a:rPr lang="en-US" dirty="0"/>
              <a:t>‘their</a:t>
            </a:r>
            <a:r>
              <a:rPr lang="en-US" dirty="0" smtClean="0"/>
              <a:t>’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6459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n-US" sz="2800" dirty="0" smtClean="0"/>
              <a:t>Consonants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53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The consonant inventory differs for three positions in a prosodic word: initial, middle and final</a:t>
            </a:r>
            <a:r>
              <a:rPr lang="en-US" sz="2000" dirty="0" smtClean="0"/>
              <a:t>.</a:t>
            </a:r>
            <a:endParaRPr lang="ru-RU" sz="2000" dirty="0" smtClean="0"/>
          </a:p>
          <a:p>
            <a:pPr marL="0" indent="0">
              <a:buNone/>
            </a:pPr>
            <a:r>
              <a:rPr lang="en-US" sz="2000" dirty="0"/>
              <a:t>O</a:t>
            </a:r>
            <a:r>
              <a:rPr lang="en-US" sz="2000" dirty="0" smtClean="0"/>
              <a:t>nset </a:t>
            </a:r>
            <a:r>
              <a:rPr lang="en-US" sz="2000" dirty="0"/>
              <a:t>consonant inventory </a:t>
            </a:r>
            <a:r>
              <a:rPr lang="en-US" sz="2000" dirty="0" smtClean="0"/>
              <a:t> - </a:t>
            </a:r>
            <a:r>
              <a:rPr lang="en-US" sz="2000" dirty="0"/>
              <a:t>opposition aspirated/non-aspirated stops, affricates and the sonorant /l/, </a:t>
            </a:r>
            <a:r>
              <a:rPr lang="en-US" sz="2000" dirty="0" smtClean="0"/>
              <a:t>in </a:t>
            </a:r>
            <a:r>
              <a:rPr lang="en-US" sz="2000" dirty="0"/>
              <a:t>the word-internal position these consonants loose aspiration, see the following examples: </a:t>
            </a:r>
            <a:endParaRPr lang="ru-RU" sz="2000" dirty="0"/>
          </a:p>
          <a:p>
            <a:pPr marL="0" indent="0">
              <a:buNone/>
            </a:pPr>
            <a:r>
              <a:rPr lang="en-US" sz="2000" dirty="0"/>
              <a:t>(4)  </a:t>
            </a:r>
            <a:r>
              <a:rPr lang="bo-CN" sz="2000" dirty="0"/>
              <a:t>དངུལ་ </a:t>
            </a:r>
            <a:r>
              <a:rPr lang="en-US" sz="2000" i="1" dirty="0" err="1"/>
              <a:t>dngul</a:t>
            </a:r>
            <a:r>
              <a:rPr lang="en-US" sz="2000" dirty="0"/>
              <a:t> [</a:t>
            </a:r>
            <a:r>
              <a:rPr lang="en-US" sz="2000" dirty="0" err="1"/>
              <a:t>ŋy</a:t>
            </a:r>
            <a:r>
              <a:rPr lang="en-US" sz="2000" dirty="0"/>
              <a:t>́:] ‘money’ + </a:t>
            </a:r>
            <a:r>
              <a:rPr lang="bo-CN" sz="2000" dirty="0"/>
              <a:t>ཁང་ </a:t>
            </a:r>
            <a:r>
              <a:rPr lang="en-US" sz="2000" i="1" dirty="0" err="1"/>
              <a:t>khang</a:t>
            </a:r>
            <a:r>
              <a:rPr lang="en-US" sz="2000" dirty="0"/>
              <a:t> [</a:t>
            </a:r>
            <a:r>
              <a:rPr lang="en-US" sz="2000" dirty="0" err="1"/>
              <a:t>k</a:t>
            </a:r>
            <a:r>
              <a:rPr lang="en-US" sz="2000" baseline="30000" dirty="0" err="1"/>
              <a:t>h</a:t>
            </a:r>
            <a:r>
              <a:rPr lang="en-US" sz="2000" dirty="0" err="1"/>
              <a:t>a</a:t>
            </a:r>
            <a:r>
              <a:rPr lang="en-US" sz="2000" dirty="0"/>
              <a:t>̃́:] ‘house’ = </a:t>
            </a:r>
            <a:r>
              <a:rPr lang="bo-CN" sz="2000" dirty="0"/>
              <a:t>དངུལ་ཁང་ </a:t>
            </a:r>
            <a:r>
              <a:rPr lang="en-US" sz="2000" i="1" dirty="0" err="1"/>
              <a:t>dngul-khang</a:t>
            </a:r>
            <a:r>
              <a:rPr lang="en-US" sz="2000" dirty="0"/>
              <a:t> [H </a:t>
            </a:r>
            <a:r>
              <a:rPr lang="en-US" sz="2000" dirty="0" err="1"/>
              <a:t>ŋy</a:t>
            </a:r>
            <a:r>
              <a:rPr lang="en-US" sz="2000" dirty="0"/>
              <a:t>́:.</a:t>
            </a:r>
            <a:r>
              <a:rPr lang="en-US" sz="2000" dirty="0" err="1"/>
              <a:t>ka</a:t>
            </a:r>
            <a:r>
              <a:rPr lang="en-US" sz="2000" dirty="0"/>
              <a:t>̃:] ‘bank</a:t>
            </a:r>
            <a:r>
              <a:rPr lang="en-US" sz="2000" dirty="0" smtClean="0"/>
              <a:t>’</a:t>
            </a:r>
            <a:endParaRPr lang="ru-RU" sz="2000" dirty="0"/>
          </a:p>
          <a:p>
            <a:pPr marL="0" indent="0">
              <a:buNone/>
            </a:pP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660842"/>
              </p:ext>
            </p:extLst>
          </p:nvPr>
        </p:nvGraphicFramePr>
        <p:xfrm>
          <a:off x="179511" y="3284985"/>
          <a:ext cx="8712968" cy="3129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0582"/>
                <a:gridCol w="1235086"/>
                <a:gridCol w="1235086"/>
                <a:gridCol w="1235086"/>
                <a:gridCol w="1235086"/>
                <a:gridCol w="1236021"/>
                <a:gridCol w="1236021"/>
              </a:tblGrid>
              <a:tr h="6132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Bilabial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Alveolar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Retroflex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Palatal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Velar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Glottal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</a:tr>
              <a:tr h="3066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Stop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 </a:t>
                      </a:r>
                      <a:r>
                        <a:rPr lang="en-US" sz="24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p</a:t>
                      </a:r>
                      <a:r>
                        <a:rPr lang="en-US" sz="2400" baseline="30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h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 </a:t>
                      </a:r>
                      <a:r>
                        <a:rPr lang="en-US" sz="24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US" sz="2400" baseline="30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h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t̥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 </a:t>
                      </a:r>
                      <a:r>
                        <a:rPr lang="en-US" sz="24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c</a:t>
                      </a:r>
                      <a:r>
                        <a:rPr lang="en-US" sz="2400" baseline="30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h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k </a:t>
                      </a:r>
                      <a:r>
                        <a:rPr lang="en-US" sz="24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k</a:t>
                      </a:r>
                      <a:r>
                        <a:rPr lang="en-US" sz="2400" baseline="30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h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u="sng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ɂ</a:t>
                      </a: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</a:tr>
              <a:tr h="4030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Affricate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ʦ </a:t>
                      </a:r>
                      <a:r>
                        <a:rPr lang="en-US" sz="24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ʦ</a:t>
                      </a:r>
                      <a:r>
                        <a:rPr lang="en-US" sz="2400" baseline="30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h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tɕ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tɕ</a:t>
                      </a:r>
                      <a:r>
                        <a:rPr lang="en-US" sz="2400" baseline="30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h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</a:tr>
              <a:tr h="4030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Fricative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ʃ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ɕ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h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</a:tr>
              <a:tr h="6132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Approximant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w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u="sng" dirty="0">
                          <a:solidFill>
                            <a:srgbClr val="FF0000"/>
                          </a:solidFill>
                          <a:effectLst/>
                          <a:hlinkClick r:id="rId2" tooltip="Voiced alveolar approximant"/>
                        </a:rPr>
                        <a:t>ɹ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j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</a:tr>
              <a:tr h="3066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Lateral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u="sng" dirty="0">
                          <a:solidFill>
                            <a:srgbClr val="0070C0"/>
                          </a:solidFill>
                          <a:effectLst/>
                        </a:rPr>
                        <a:t>l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l</a:t>
                      </a:r>
                      <a:r>
                        <a:rPr lang="en-US" sz="2400" baseline="30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h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u="sng" dirty="0">
                          <a:effectLst/>
                          <a:hlinkClick r:id="rId3" tooltip="Voiced palatal lateral approximant"/>
                        </a:rPr>
                        <a:t>ʎ</a:t>
                      </a:r>
                      <a:endParaRPr lang="ru-RU" sz="2400" b="1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</a:tr>
              <a:tr h="3066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Nasal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u="sng" dirty="0">
                          <a:solidFill>
                            <a:srgbClr val="0070C0"/>
                          </a:solidFill>
                          <a:effectLst/>
                        </a:rPr>
                        <a:t>m</a:t>
                      </a:r>
                      <a:endParaRPr lang="ru-RU" sz="2400" u="sng" dirty="0">
                        <a:solidFill>
                          <a:srgbClr val="0070C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u="sng" dirty="0">
                          <a:solidFill>
                            <a:srgbClr val="0070C0"/>
                          </a:solidFill>
                          <a:effectLst/>
                        </a:rPr>
                        <a:t>n</a:t>
                      </a:r>
                      <a:endParaRPr lang="ru-RU" sz="2400" u="sng" dirty="0">
                        <a:solidFill>
                          <a:srgbClr val="0070C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ɲ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u="sng" dirty="0">
                          <a:solidFill>
                            <a:srgbClr val="0070C0"/>
                          </a:solidFill>
                          <a:effectLst/>
                        </a:rPr>
                        <a:t>ŋ</a:t>
                      </a:r>
                      <a:endParaRPr lang="ru-RU" sz="2400" b="1" u="sng" dirty="0">
                        <a:solidFill>
                          <a:srgbClr val="0070C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Arial Unicode MS"/>
                        <a:ea typeface="Calibri"/>
                        <a:cs typeface="Microsoft Himalaya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9841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Consonants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8352928" cy="507342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af-ZA" sz="3400" dirty="0"/>
              <a:t>A</a:t>
            </a:r>
            <a:r>
              <a:rPr lang="en-US" sz="3400" dirty="0" err="1" smtClean="0"/>
              <a:t>spirated</a:t>
            </a:r>
            <a:r>
              <a:rPr lang="en-US" sz="3400" dirty="0" smtClean="0"/>
              <a:t> </a:t>
            </a:r>
            <a:r>
              <a:rPr lang="en-US" sz="3400" dirty="0"/>
              <a:t>consonant </a:t>
            </a:r>
            <a:r>
              <a:rPr lang="en-US" sz="3400" dirty="0" smtClean="0"/>
              <a:t>signal </a:t>
            </a:r>
            <a:r>
              <a:rPr lang="en-US" sz="3400" dirty="0"/>
              <a:t>the beginning of a prosodic word</a:t>
            </a:r>
            <a:r>
              <a:rPr lang="en-US" sz="3400" dirty="0" smtClean="0"/>
              <a:t>.</a:t>
            </a:r>
          </a:p>
          <a:p>
            <a:pPr marL="0" indent="0">
              <a:buNone/>
            </a:pPr>
            <a:endParaRPr lang="ru-RU" sz="3400" dirty="0" smtClean="0"/>
          </a:p>
          <a:p>
            <a:pPr marL="0" indent="0">
              <a:buNone/>
            </a:pPr>
            <a:r>
              <a:rPr lang="en-US" sz="3400" dirty="0" smtClean="0"/>
              <a:t>In the </a:t>
            </a:r>
            <a:r>
              <a:rPr lang="en-US" sz="3400" b="1" dirty="0"/>
              <a:t>full style</a:t>
            </a:r>
            <a:r>
              <a:rPr lang="en-US" sz="3400" dirty="0"/>
              <a:t> of pronunciation, only the sonorants and the glottal stop can appear in the </a:t>
            </a:r>
            <a:r>
              <a:rPr lang="en-US" sz="3400" b="1" dirty="0"/>
              <a:t>final</a:t>
            </a:r>
            <a:r>
              <a:rPr lang="en-US" sz="3400" dirty="0"/>
              <a:t> position. </a:t>
            </a:r>
            <a:endParaRPr lang="ru-RU" sz="3400" dirty="0" smtClean="0"/>
          </a:p>
          <a:p>
            <a:pPr marL="0" indent="0">
              <a:buNone/>
            </a:pPr>
            <a:r>
              <a:rPr lang="en-US" sz="3400" dirty="0" smtClean="0"/>
              <a:t>In </a:t>
            </a:r>
            <a:r>
              <a:rPr lang="en-US" sz="3400" dirty="0"/>
              <a:t>the </a:t>
            </a:r>
            <a:r>
              <a:rPr lang="en-US" sz="3400" b="1" dirty="0"/>
              <a:t>informal style</a:t>
            </a:r>
            <a:r>
              <a:rPr lang="en-US" sz="3400" dirty="0"/>
              <a:t>, final consonants (with the exception of /m/) have a tendency to be substituted by a vowel length. The final /n/ and /ŋ/, when omitted, combine lengthening of the vowel with its nasalization</a:t>
            </a:r>
            <a:r>
              <a:rPr lang="en-US" sz="3400" dirty="0" smtClean="0"/>
              <a:t>.</a:t>
            </a:r>
          </a:p>
          <a:p>
            <a:pPr marL="0" indent="0">
              <a:buNone/>
            </a:pPr>
            <a:endParaRPr lang="ru-RU" sz="3400" dirty="0" smtClean="0"/>
          </a:p>
          <a:p>
            <a:pPr marL="0" indent="0">
              <a:buNone/>
            </a:pPr>
            <a:r>
              <a:rPr lang="en-US" sz="3400" dirty="0" smtClean="0"/>
              <a:t>The </a:t>
            </a:r>
            <a:r>
              <a:rPr lang="en-US" sz="3400" dirty="0" err="1" smtClean="0"/>
              <a:t>realisation</a:t>
            </a:r>
            <a:r>
              <a:rPr lang="ru-RU" sz="3400" dirty="0"/>
              <a:t> </a:t>
            </a:r>
            <a:r>
              <a:rPr lang="en-US" sz="3400" dirty="0" smtClean="0"/>
              <a:t>of the syllables  </a:t>
            </a:r>
            <a:r>
              <a:rPr lang="en-US" sz="3400" dirty="0"/>
              <a:t>VC / V</a:t>
            </a:r>
            <a:r>
              <a:rPr lang="en-US" sz="3400" baseline="30000" dirty="0"/>
              <a:t>ɂ</a:t>
            </a:r>
            <a:r>
              <a:rPr lang="en-US" sz="3400" dirty="0"/>
              <a:t>; CVC / CV</a:t>
            </a:r>
            <a:r>
              <a:rPr lang="en-US" sz="3400" baseline="30000" dirty="0"/>
              <a:t>ɂ </a:t>
            </a:r>
            <a:r>
              <a:rPr lang="en-US" sz="3400" dirty="0"/>
              <a:t>depends on the position in the prosodic </a:t>
            </a:r>
            <a:r>
              <a:rPr lang="en-US" sz="3400" dirty="0" smtClean="0"/>
              <a:t>word: </a:t>
            </a:r>
          </a:p>
          <a:p>
            <a:pPr marL="0" indent="0">
              <a:buNone/>
            </a:pPr>
            <a:r>
              <a:rPr lang="en-US" sz="3400" dirty="0" smtClean="0"/>
              <a:t>syllable </a:t>
            </a:r>
            <a:r>
              <a:rPr lang="bo-CN" sz="3400" dirty="0"/>
              <a:t>ལག </a:t>
            </a:r>
            <a:r>
              <a:rPr lang="en-US" sz="3400" i="1" dirty="0" err="1"/>
              <a:t>lak</a:t>
            </a:r>
            <a:r>
              <a:rPr lang="en-US" sz="3400" dirty="0"/>
              <a:t> ‘hand’,  /k/ is realized as an occlusive consonant in the word-internal position </a:t>
            </a:r>
            <a:r>
              <a:rPr lang="en-US" sz="3400" dirty="0" smtClean="0"/>
              <a:t>(5a</a:t>
            </a:r>
            <a:r>
              <a:rPr lang="en-US" sz="3400" dirty="0"/>
              <a:t>)</a:t>
            </a:r>
            <a:r>
              <a:rPr lang="af-ZA" sz="3400" dirty="0"/>
              <a:t>, </a:t>
            </a:r>
            <a:r>
              <a:rPr lang="en-US" sz="3400" dirty="0"/>
              <a:t>and the word-final position it is realized as the glottal stop </a:t>
            </a:r>
            <a:r>
              <a:rPr lang="en-US" sz="3400" dirty="0" smtClean="0"/>
              <a:t>(5b).</a:t>
            </a:r>
          </a:p>
          <a:p>
            <a:pPr marL="0" indent="0">
              <a:buNone/>
            </a:pPr>
            <a:endParaRPr lang="ru-RU" sz="3400" dirty="0"/>
          </a:p>
          <a:p>
            <a:pPr marL="0" indent="0">
              <a:buNone/>
            </a:pPr>
            <a:r>
              <a:rPr lang="en-US" sz="3400" dirty="0" smtClean="0"/>
              <a:t>	(5a</a:t>
            </a:r>
            <a:r>
              <a:rPr lang="en-US" sz="3400" dirty="0"/>
              <a:t>) </a:t>
            </a:r>
            <a:r>
              <a:rPr lang="bo-CN" sz="3400" dirty="0"/>
              <a:t>ལག་པ་ </a:t>
            </a:r>
            <a:r>
              <a:rPr lang="en-US" sz="3400" i="1" dirty="0"/>
              <a:t>lag-pa</a:t>
            </a:r>
            <a:r>
              <a:rPr lang="en-US" sz="3400" dirty="0"/>
              <a:t> [làk.pá] ‘hand’ (hand + thematic syllable) [L làk.pa]. </a:t>
            </a:r>
            <a:endParaRPr lang="ru-RU" sz="3400" dirty="0"/>
          </a:p>
          <a:p>
            <a:pPr marL="0" indent="0">
              <a:buNone/>
            </a:pPr>
            <a:r>
              <a:rPr lang="en-US" sz="3400" dirty="0" smtClean="0"/>
              <a:t>	(5b</a:t>
            </a:r>
            <a:r>
              <a:rPr lang="en-US" sz="3400" dirty="0"/>
              <a:t>) </a:t>
            </a:r>
            <a:r>
              <a:rPr lang="bo-CN" sz="3400" dirty="0"/>
              <a:t>ཁ་ལག་</a:t>
            </a:r>
            <a:r>
              <a:rPr lang="bo-CN" sz="3400" i="1" dirty="0"/>
              <a:t> </a:t>
            </a:r>
            <a:r>
              <a:rPr lang="en-US" sz="3400" i="1" dirty="0" err="1"/>
              <a:t>kha</a:t>
            </a:r>
            <a:r>
              <a:rPr lang="en-US" sz="3400" i="1" dirty="0"/>
              <a:t>-lag</a:t>
            </a:r>
            <a:r>
              <a:rPr lang="en-US" sz="3400" dirty="0"/>
              <a:t> [k</a:t>
            </a:r>
            <a:r>
              <a:rPr lang="en-US" sz="3400" baseline="30000" dirty="0"/>
              <a:t>h</a:t>
            </a:r>
            <a:r>
              <a:rPr lang="en-US" sz="3400" dirty="0"/>
              <a:t>á.la</a:t>
            </a:r>
            <a:r>
              <a:rPr lang="af-ZA" sz="3400" dirty="0"/>
              <a:t>̂</a:t>
            </a:r>
            <a:r>
              <a:rPr lang="en-US" sz="3400" baseline="30000" dirty="0"/>
              <a:t>ɂ</a:t>
            </a:r>
            <a:r>
              <a:rPr lang="en-US" sz="3400" dirty="0"/>
              <a:t>] ‘food’ (mouth + hand) [H k</a:t>
            </a:r>
            <a:r>
              <a:rPr lang="en-US" sz="3400" baseline="30000" dirty="0"/>
              <a:t>h</a:t>
            </a:r>
            <a:r>
              <a:rPr lang="en-US" sz="3400" dirty="0"/>
              <a:t>á.la</a:t>
            </a:r>
            <a:r>
              <a:rPr lang="af-ZA" sz="3400" dirty="0"/>
              <a:t>́</a:t>
            </a:r>
            <a:r>
              <a:rPr lang="en-US" sz="3400" baseline="30000" dirty="0"/>
              <a:t>ɂ</a:t>
            </a:r>
            <a:r>
              <a:rPr lang="en-US" sz="3400" dirty="0"/>
              <a:t>].</a:t>
            </a:r>
            <a:endParaRPr lang="ru-RU" sz="34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71427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1929</TotalTime>
  <Words>1202</Words>
  <Application>Microsoft Office PowerPoint</Application>
  <PresentationFormat>Экран (4:3)</PresentationFormat>
  <Paragraphs>305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Lhasa Tibetan: prosodic word and tonal span</vt:lpstr>
      <vt:lpstr>General information about the language</vt:lpstr>
      <vt:lpstr>Language name        Lhasa Tibetan Genetic affiliation  Sino-Tibetan &lt; Tibeto-  Burman &lt; Bodish Area Asia Central </vt:lpstr>
      <vt:lpstr>Презентация PowerPoint</vt:lpstr>
      <vt:lpstr>Сoncepts and terms </vt:lpstr>
      <vt:lpstr>Phonemic inventory. Vowels</vt:lpstr>
      <vt:lpstr>Vowels</vt:lpstr>
      <vt:lpstr>Consonants</vt:lpstr>
      <vt:lpstr>Consonants</vt:lpstr>
      <vt:lpstr>Syllable</vt:lpstr>
      <vt:lpstr>Prosodic word</vt:lpstr>
      <vt:lpstr>the word-final position</vt:lpstr>
      <vt:lpstr>A prosodic word with more than two syllables:</vt:lpstr>
      <vt:lpstr>Tonemes</vt:lpstr>
      <vt:lpstr>High toneme</vt:lpstr>
      <vt:lpstr>Low toneme</vt:lpstr>
      <vt:lpstr>Low toneme</vt:lpstr>
      <vt:lpstr>Tonemic status of the tonemes</vt:lpstr>
      <vt:lpstr>Tonal span boundaries Nouns, adjectives,  adverbs</vt:lpstr>
      <vt:lpstr>Tonal span boundaries verbs</vt:lpstr>
      <vt:lpstr>Toneless syllables</vt:lpstr>
      <vt:lpstr>Tonal phrases</vt:lpstr>
      <vt:lpstr>Diachrony of tone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Lhasa Tibetan: prosodic word and tonal span</dc:title>
  <dc:creator>Nemo</dc:creator>
  <cp:lastModifiedBy>Nemo</cp:lastModifiedBy>
  <cp:revision>45</cp:revision>
  <dcterms:created xsi:type="dcterms:W3CDTF">2025-08-23T09:06:43Z</dcterms:created>
  <dcterms:modified xsi:type="dcterms:W3CDTF">2025-08-25T23:28:49Z</dcterms:modified>
</cp:coreProperties>
</file>