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1" r:id="rId2"/>
    <p:sldId id="316" r:id="rId3"/>
    <p:sldId id="317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8" r:id="rId16"/>
    <p:sldId id="319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us Akumbu" initials="PA" lastIdx="9" clrIdx="0">
    <p:extLst>
      <p:ext uri="{19B8F6BF-5375-455C-9EA6-DF929625EA0E}">
        <p15:presenceInfo xmlns:p15="http://schemas.microsoft.com/office/powerpoint/2012/main" userId="858002dd5fcc3b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7814"/>
    <a:srgbClr val="B4C916"/>
    <a:srgbClr val="8B0000"/>
    <a:srgbClr val="282828"/>
    <a:srgbClr val="D92908"/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226" autoAdjust="0"/>
  </p:normalViewPr>
  <p:slideViewPr>
    <p:cSldViewPr>
      <p:cViewPr varScale="1">
        <p:scale>
          <a:sx n="82" d="100"/>
          <a:sy n="82" d="100"/>
        </p:scale>
        <p:origin x="133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  <a:extLst/>
          </a:lstStyle>
          <a:p>
            <a:pPr>
              <a:defRPr/>
            </a:pPr>
            <a:fld id="{5FECD47D-47C0-4C2F-AEC1-7B7EF0CB7C3A}" type="datetimeFigureOut">
              <a:rPr lang="fr-FR"/>
              <a:pPr>
                <a:defRPr/>
              </a:pPr>
              <a:t>27/08/2025</a:t>
            </a:fld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  <a:extLst/>
          </a:lstStyle>
          <a:p>
            <a:pPr>
              <a:defRPr/>
            </a:pPr>
            <a:fld id="{2000FC03-BFA2-4A1E-92B0-471A1170BC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3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  <a:extLst/>
          </a:lstStyle>
          <a:p>
            <a:pPr>
              <a:defRPr/>
            </a:pPr>
            <a:fld id="{4631F00C-0B81-4171-AAC5-D769E10EBBDF}" type="datetimeFigureOut">
              <a:rPr lang="fr-FR"/>
              <a:pPr>
                <a:defRPr/>
              </a:pPr>
              <a:t>27/08/2025</a:t>
            </a:fld>
            <a:endParaRPr lang="fr-F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pPr lvl="0"/>
            <a:endParaRPr lang="fr-FR" noProof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Niveau 2</a:t>
            </a:r>
          </a:p>
          <a:p>
            <a:pPr lvl="2"/>
            <a:r>
              <a:rPr lang="fr-FR" noProof="0"/>
              <a:t>Niveau 3</a:t>
            </a:r>
          </a:p>
          <a:p>
            <a:pPr lvl="3"/>
            <a:r>
              <a:rPr lang="fr-FR" noProof="0"/>
              <a:t>Niveau 4</a:t>
            </a:r>
          </a:p>
          <a:p>
            <a:pPr lvl="4"/>
            <a:r>
              <a:rPr lang="fr-FR" noProof="0"/>
              <a:t>Niveau 5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  <a:extLst/>
          </a:lstStyle>
          <a:p>
            <a:pPr>
              <a:defRPr/>
            </a:pPr>
            <a:fld id="{6A65C1DE-412C-4545-B99B-4B07955B65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317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1025525"/>
            <a:ext cx="2411413" cy="71438"/>
          </a:xfrm>
          <a:prstGeom prst="rect">
            <a:avLst/>
          </a:prstGeom>
          <a:solidFill>
            <a:srgbClr val="62781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>
            <a:off x="0" y="6308725"/>
            <a:ext cx="9144000" cy="28575"/>
          </a:xfrm>
          <a:prstGeom prst="rect">
            <a:avLst/>
          </a:prstGeom>
          <a:solidFill>
            <a:srgbClr val="B4C916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7164388" y="1025525"/>
            <a:ext cx="1979612" cy="71438"/>
          </a:xfrm>
          <a:prstGeom prst="rect">
            <a:avLst/>
          </a:prstGeom>
          <a:solidFill>
            <a:srgbClr val="D92908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2411413" y="1025525"/>
            <a:ext cx="2411412" cy="71438"/>
          </a:xfrm>
          <a:prstGeom prst="rect">
            <a:avLst/>
          </a:prstGeom>
          <a:solidFill>
            <a:srgbClr val="8B0000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4787900" y="1025525"/>
            <a:ext cx="2411413" cy="71438"/>
          </a:xfrm>
          <a:prstGeom prst="rect">
            <a:avLst/>
          </a:prstGeom>
          <a:solidFill>
            <a:srgbClr val="B4C916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2" name="Image 6" descr="CNRSfilaire-grand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4696" y="6381328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e 18"/>
          <p:cNvGrpSpPr>
            <a:grpSpLocks/>
          </p:cNvGrpSpPr>
          <p:nvPr userDrawn="1"/>
        </p:nvGrpSpPr>
        <p:grpSpPr bwMode="auto">
          <a:xfrm>
            <a:off x="3492500" y="6382600"/>
            <a:ext cx="3241675" cy="476372"/>
            <a:chOff x="3491880" y="6412160"/>
            <a:chExt cx="3241675" cy="450292"/>
          </a:xfrm>
        </p:grpSpPr>
        <p:sp>
          <p:nvSpPr>
            <p:cNvPr id="15" name="ZoneTexte 14"/>
            <p:cNvSpPr txBox="1"/>
            <p:nvPr userDrawn="1"/>
          </p:nvSpPr>
          <p:spPr>
            <a:xfrm>
              <a:off x="3491880" y="6412160"/>
              <a:ext cx="3241675" cy="2618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dirty="0">
                  <a:solidFill>
                    <a:srgbClr val="627814"/>
                  </a:solidFill>
                  <a:latin typeface="Century Gothic" panose="020B0502020202020204" pitchFamily="34" charset="0"/>
                </a:rPr>
                <a:t>https://llacan.cnrs.fr/</a:t>
              </a:r>
            </a:p>
          </p:txBody>
        </p:sp>
        <p:sp>
          <p:nvSpPr>
            <p:cNvPr id="16" name="ZoneTexte 15"/>
            <p:cNvSpPr txBox="1"/>
            <p:nvPr userDrawn="1"/>
          </p:nvSpPr>
          <p:spPr>
            <a:xfrm>
              <a:off x="4357068" y="6615164"/>
              <a:ext cx="1511300" cy="2472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050" dirty="0">
                  <a:latin typeface="Century Gothic" panose="020B0502020202020204" pitchFamily="34" charset="0"/>
                </a:rPr>
                <a:t>llacan@cnrs.fr</a:t>
              </a:r>
            </a:p>
          </p:txBody>
        </p:sp>
      </p:grpSp>
      <p:sp>
        <p:nvSpPr>
          <p:cNvPr id="17" name="ZoneTexte 16"/>
          <p:cNvSpPr txBox="1"/>
          <p:nvPr userDrawn="1"/>
        </p:nvSpPr>
        <p:spPr>
          <a:xfrm>
            <a:off x="-36512" y="6428828"/>
            <a:ext cx="30243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latin typeface="Century Gothic" panose="020B0502020202020204" pitchFamily="34" charset="0"/>
              </a:rPr>
              <a:t>UMR8135 CNRS </a:t>
            </a:r>
            <a:r>
              <a:rPr lang="fr-FR" sz="900" dirty="0" err="1">
                <a:latin typeface="Century Gothic" panose="020B0502020202020204" pitchFamily="34" charset="0"/>
              </a:rPr>
              <a:t>INaLCO</a:t>
            </a:r>
            <a:r>
              <a:rPr lang="fr-FR" sz="900" dirty="0">
                <a:latin typeface="Century Gothic" panose="020B0502020202020204" pitchFamily="34" charset="0"/>
              </a:rPr>
              <a:t> EPHE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latin typeface="Century Gothic" panose="020B0502020202020204" pitchFamily="34" charset="0"/>
              </a:rPr>
              <a:t>7 rue Guy </a:t>
            </a:r>
            <a:r>
              <a:rPr lang="fr-FR" sz="900" dirty="0" err="1">
                <a:latin typeface="Century Gothic" panose="020B0502020202020204" pitchFamily="34" charset="0"/>
              </a:rPr>
              <a:t>Môquet</a:t>
            </a:r>
            <a:r>
              <a:rPr lang="fr-FR" sz="900" dirty="0">
                <a:latin typeface="Century Gothic" panose="020B0502020202020204" pitchFamily="34" charset="0"/>
              </a:rPr>
              <a:t> 94801 Villejuif Cedex - France</a:t>
            </a:r>
          </a:p>
        </p:txBody>
      </p:sp>
      <p:sp>
        <p:nvSpPr>
          <p:cNvPr id="11" name="Title 13"/>
          <p:cNvSpPr>
            <a:spLocks noGrp="1"/>
          </p:cNvSpPr>
          <p:nvPr>
            <p:ph type="ctrTitle" hasCustomPrompt="1"/>
          </p:nvPr>
        </p:nvSpPr>
        <p:spPr>
          <a:xfrm>
            <a:off x="467544" y="2492896"/>
            <a:ext cx="8352928" cy="533400"/>
          </a:xfrm>
          <a:noFill/>
        </p:spPr>
        <p:txBody>
          <a:bodyPr vert="horz">
            <a:noAutofit/>
          </a:bodyPr>
          <a:lstStyle>
            <a:lvl1pPr algn="r" eaLnBrk="1" latinLnBrk="0" hangingPunct="1">
              <a:defRPr kumimoji="0" lang="fr-FR" sz="2800" b="0" cap="all" spc="150" baseline="0">
                <a:solidFill>
                  <a:srgbClr val="8B0000"/>
                </a:solidFill>
                <a:latin typeface="Century Gothic" panose="020B0502020202020204" pitchFamily="34" charset="0"/>
              </a:defRPr>
            </a:lvl1pPr>
            <a:extLst/>
          </a:lstStyle>
          <a:p>
            <a:r>
              <a:rPr lang="fr-FR" noProof="0" dirty="0"/>
              <a:t>Titre de la présentation</a:t>
            </a:r>
            <a:endParaRPr lang="en-GB" noProof="0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917" y="6337300"/>
            <a:ext cx="1151895" cy="50657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574643"/>
            <a:ext cx="4356099" cy="45088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" y="29796"/>
            <a:ext cx="1940587" cy="98221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513" y="6350401"/>
            <a:ext cx="567601" cy="505594"/>
          </a:xfrm>
          <a:prstGeom prst="rect">
            <a:avLst/>
          </a:prstGeom>
        </p:spPr>
      </p:pic>
      <p:sp>
        <p:nvSpPr>
          <p:cNvPr id="27" name="Espace réservé du texte 26" title="Auteur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141663"/>
            <a:ext cx="8352606" cy="503237"/>
          </a:xfrm>
        </p:spPr>
        <p:txBody>
          <a:bodyPr/>
          <a:lstStyle>
            <a:lvl1pPr algn="r">
              <a:defRPr sz="2400" b="0" cap="none" spc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  <a:lvl2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2pPr>
            <a:lvl3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3pPr>
            <a:lvl4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4pPr>
            <a:lvl5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5pPr>
          </a:lstStyle>
          <a:p>
            <a:pPr lvl="0"/>
            <a:r>
              <a:rPr lang="fr-FR" dirty="0"/>
              <a:t>Auteur</a:t>
            </a:r>
          </a:p>
        </p:txBody>
      </p:sp>
      <p:sp>
        <p:nvSpPr>
          <p:cNvPr id="28" name="Espace réservé du texte 26" title="Adresse mail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3775157"/>
            <a:ext cx="8352606" cy="503237"/>
          </a:xfrm>
        </p:spPr>
        <p:txBody>
          <a:bodyPr/>
          <a:lstStyle>
            <a:lvl1pPr algn="r">
              <a:defRPr sz="1800" b="0" cap="none" spc="0">
                <a:ln w="0"/>
                <a:solidFill>
                  <a:srgbClr val="B4C916"/>
                </a:solidFill>
                <a:effectLst/>
              </a:defRPr>
            </a:lvl1pPr>
            <a:lvl2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2pPr>
            <a:lvl3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3pPr>
            <a:lvl4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4pPr>
            <a:lvl5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5pPr>
          </a:lstStyle>
          <a:p>
            <a:pPr lvl="0"/>
            <a:r>
              <a:rPr lang="fr-FR" dirty="0"/>
              <a:t>Email de contact</a:t>
            </a:r>
          </a:p>
        </p:txBody>
      </p:sp>
      <p:sp>
        <p:nvSpPr>
          <p:cNvPr id="29" name="Espace réservé du texte 26" title="Intitulé de l'événement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1916832"/>
            <a:ext cx="8352928" cy="503237"/>
          </a:xfrm>
        </p:spPr>
        <p:txBody>
          <a:bodyPr/>
          <a:lstStyle>
            <a:lvl1pPr algn="r">
              <a:defRPr sz="2000" b="0" cap="small" spc="0" baseline="0">
                <a:ln w="0"/>
                <a:solidFill>
                  <a:srgbClr val="627814"/>
                </a:solidFill>
                <a:effectLst/>
              </a:defRPr>
            </a:lvl1pPr>
            <a:lvl2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2pPr>
            <a:lvl3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3pPr>
            <a:lvl4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4pPr>
            <a:lvl5pPr algn="r">
              <a:defRPr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5pPr>
          </a:lstStyle>
          <a:p>
            <a:pPr lvl="0"/>
            <a:r>
              <a:rPr lang="fr-FR" dirty="0"/>
              <a:t>Intitulé de l’événement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1"/>
          <p:cNvSpPr>
            <a:spLocks noGrp="1"/>
          </p:cNvSpPr>
          <p:nvPr userDrawn="1">
            <p:ph sz="quarter" idx="15"/>
          </p:nvPr>
        </p:nvSpPr>
        <p:spPr>
          <a:xfrm>
            <a:off x="304800" y="1196752"/>
            <a:ext cx="8371656" cy="5123656"/>
          </a:xfrm>
        </p:spPr>
        <p:txBody>
          <a:bodyPr/>
          <a:lstStyle>
            <a:lvl1pPr>
              <a:defRPr sz="20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2000">
                <a:latin typeface="Century Gothic" panose="020B0502020202020204" pitchFamily="34" charset="0"/>
              </a:defRPr>
            </a:lvl4pPr>
            <a:lvl5pPr>
              <a:defRPr sz="2000">
                <a:latin typeface="Century Gothic" panose="020B0502020202020204" pitchFamily="34" charset="0"/>
              </a:defRPr>
            </a:lvl5pPr>
            <a:extLst/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GB" noProof="0" dirty="0"/>
          </a:p>
        </p:txBody>
      </p:sp>
      <p:sp>
        <p:nvSpPr>
          <p:cNvPr id="28" name="Title 13"/>
          <p:cNvSpPr>
            <a:spLocks noGrp="1"/>
          </p:cNvSpPr>
          <p:nvPr userDrawn="1">
            <p:ph type="ctrTitle"/>
          </p:nvPr>
        </p:nvSpPr>
        <p:spPr>
          <a:xfrm>
            <a:off x="1905000" y="260648"/>
            <a:ext cx="7239000" cy="533400"/>
          </a:xfrm>
          <a:noFill/>
        </p:spPr>
        <p:txBody>
          <a:bodyPr vert="horz">
            <a:normAutofit/>
          </a:bodyPr>
          <a:lstStyle>
            <a:lvl1pPr algn="r" eaLnBrk="1" latinLnBrk="0" hangingPunct="1">
              <a:defRPr kumimoji="0" lang="fr-FR" sz="2400" b="0" cap="all" spc="150" baseline="0">
                <a:solidFill>
                  <a:srgbClr val="627814"/>
                </a:solidFill>
                <a:latin typeface="Century Gothic" panose="020B0502020202020204" pitchFamily="34" charset="0"/>
              </a:defRPr>
            </a:lvl1pPr>
            <a:extLst/>
          </a:lstStyle>
          <a:p>
            <a:r>
              <a:rPr lang="fr-FR" noProof="0"/>
              <a:t>Modifiez le style du titre</a:t>
            </a:r>
            <a:endParaRPr lang="en-GB" noProof="0" dirty="0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020322" y="835606"/>
            <a:ext cx="2123677" cy="219813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0" y="836613"/>
            <a:ext cx="1619250" cy="71437"/>
          </a:xfrm>
          <a:prstGeom prst="rect">
            <a:avLst/>
          </a:prstGeom>
          <a:solidFill>
            <a:srgbClr val="62781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9" name="Rectangle 18"/>
          <p:cNvSpPr/>
          <p:nvPr userDrawn="1"/>
        </p:nvSpPr>
        <p:spPr>
          <a:xfrm>
            <a:off x="1619250" y="836613"/>
            <a:ext cx="1800225" cy="71437"/>
          </a:xfrm>
          <a:prstGeom prst="rect">
            <a:avLst/>
          </a:prstGeom>
          <a:solidFill>
            <a:srgbClr val="8B0000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" name="Rectangle 19"/>
          <p:cNvSpPr/>
          <p:nvPr userDrawn="1"/>
        </p:nvSpPr>
        <p:spPr>
          <a:xfrm>
            <a:off x="3419872" y="836613"/>
            <a:ext cx="1800225" cy="71437"/>
          </a:xfrm>
          <a:prstGeom prst="rect">
            <a:avLst/>
          </a:prstGeom>
          <a:solidFill>
            <a:srgbClr val="D92908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" name="Rectangle 20"/>
          <p:cNvSpPr/>
          <p:nvPr userDrawn="1"/>
        </p:nvSpPr>
        <p:spPr>
          <a:xfrm>
            <a:off x="5220097" y="836613"/>
            <a:ext cx="1800225" cy="71437"/>
          </a:xfrm>
          <a:prstGeom prst="rect">
            <a:avLst/>
          </a:prstGeom>
          <a:solidFill>
            <a:srgbClr val="B4C916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3" y="29797"/>
            <a:ext cx="1580548" cy="799982"/>
          </a:xfrm>
          <a:prstGeom prst="rect">
            <a:avLst/>
          </a:prstGeom>
        </p:spPr>
      </p:pic>
      <p:sp>
        <p:nvSpPr>
          <p:cNvPr id="14" name="ZoneTexte 13"/>
          <p:cNvSpPr txBox="1"/>
          <p:nvPr userDrawn="1"/>
        </p:nvSpPr>
        <p:spPr>
          <a:xfrm>
            <a:off x="8676456" y="6546692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02EB02A0-9150-45CF-95EA-07EC98D1D487}" type="slidenum">
              <a:rPr lang="fr-FR" sz="1200" smtClean="0">
                <a:solidFill>
                  <a:srgbClr val="627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pPr algn="r"/>
              <a:t>‹N°›</a:t>
            </a:fld>
            <a:endParaRPr lang="fr-FR" sz="1200" dirty="0">
              <a:solidFill>
                <a:srgbClr val="6278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539552" y="1268760"/>
            <a:ext cx="3962400" cy="5123656"/>
          </a:xfrm>
        </p:spPr>
        <p:txBody>
          <a:bodyPr/>
          <a:lstStyle>
            <a:lvl1pPr>
              <a:defRPr sz="20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2000">
                <a:latin typeface="Century Gothic" panose="020B0502020202020204" pitchFamily="34" charset="0"/>
              </a:defRPr>
            </a:lvl4pPr>
            <a:lvl5pPr>
              <a:defRPr sz="2000">
                <a:latin typeface="Century Gothic" panose="020B0502020202020204" pitchFamily="34" charset="0"/>
              </a:defRPr>
            </a:lvl5pPr>
            <a:extLst/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651304" y="1268760"/>
            <a:ext cx="3962400" cy="5123656"/>
          </a:xfrm>
        </p:spPr>
        <p:txBody>
          <a:bodyPr/>
          <a:lstStyle>
            <a:lvl1pPr>
              <a:defRPr sz="20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2000">
                <a:latin typeface="Century Gothic" panose="020B0502020202020204" pitchFamily="34" charset="0"/>
              </a:defRPr>
            </a:lvl4pPr>
            <a:lvl5pPr>
              <a:defRPr sz="2000">
                <a:latin typeface="Century Gothic" panose="020B0502020202020204" pitchFamily="34" charset="0"/>
              </a:defRPr>
            </a:lvl5pPr>
            <a:extLst/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37" name="Title 13"/>
          <p:cNvSpPr>
            <a:spLocks noGrp="1"/>
          </p:cNvSpPr>
          <p:nvPr>
            <p:ph type="ctrTitle"/>
          </p:nvPr>
        </p:nvSpPr>
        <p:spPr>
          <a:xfrm>
            <a:off x="1905000" y="260648"/>
            <a:ext cx="7239000" cy="533400"/>
          </a:xfrm>
          <a:noFill/>
        </p:spPr>
        <p:txBody>
          <a:bodyPr vert="horz">
            <a:normAutofit/>
          </a:bodyPr>
          <a:lstStyle>
            <a:lvl1pPr algn="r" eaLnBrk="1" latinLnBrk="0" hangingPunct="1">
              <a:defRPr kumimoji="0" lang="fr-FR" sz="2400" b="0" cap="all" spc="150" baseline="0">
                <a:solidFill>
                  <a:srgbClr val="627814"/>
                </a:solidFill>
                <a:latin typeface="Century Gothic" panose="020B0502020202020204" pitchFamily="34" charset="0"/>
              </a:defRPr>
            </a:lvl1pPr>
            <a:extLst/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20" name="Imag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020322" y="835606"/>
            <a:ext cx="2123677" cy="219813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0" y="836613"/>
            <a:ext cx="1619250" cy="71437"/>
          </a:xfrm>
          <a:prstGeom prst="rect">
            <a:avLst/>
          </a:prstGeom>
          <a:solidFill>
            <a:srgbClr val="62781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2" name="Rectangle 21"/>
          <p:cNvSpPr/>
          <p:nvPr userDrawn="1"/>
        </p:nvSpPr>
        <p:spPr>
          <a:xfrm>
            <a:off x="1619250" y="836613"/>
            <a:ext cx="1800225" cy="71437"/>
          </a:xfrm>
          <a:prstGeom prst="rect">
            <a:avLst/>
          </a:prstGeom>
          <a:solidFill>
            <a:srgbClr val="8B0000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" name="Rectangle 22"/>
          <p:cNvSpPr/>
          <p:nvPr userDrawn="1"/>
        </p:nvSpPr>
        <p:spPr>
          <a:xfrm>
            <a:off x="3419872" y="836613"/>
            <a:ext cx="1800225" cy="71437"/>
          </a:xfrm>
          <a:prstGeom prst="rect">
            <a:avLst/>
          </a:prstGeom>
          <a:solidFill>
            <a:srgbClr val="D92908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4" name="Rectangle 23"/>
          <p:cNvSpPr/>
          <p:nvPr userDrawn="1"/>
        </p:nvSpPr>
        <p:spPr>
          <a:xfrm>
            <a:off x="5220097" y="836613"/>
            <a:ext cx="1800225" cy="71437"/>
          </a:xfrm>
          <a:prstGeom prst="rect">
            <a:avLst/>
          </a:prstGeom>
          <a:solidFill>
            <a:srgbClr val="B4C916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3" y="29797"/>
            <a:ext cx="1580548" cy="799982"/>
          </a:xfrm>
          <a:prstGeom prst="rect">
            <a:avLst/>
          </a:prstGeom>
        </p:spPr>
      </p:pic>
      <p:sp>
        <p:nvSpPr>
          <p:cNvPr id="14" name="ZoneTexte 13"/>
          <p:cNvSpPr txBox="1"/>
          <p:nvPr userDrawn="1"/>
        </p:nvSpPr>
        <p:spPr>
          <a:xfrm>
            <a:off x="8676456" y="6546692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02EB02A0-9150-45CF-95EA-07EC98D1D487}" type="slidenum">
              <a:rPr lang="fr-FR" sz="1200" smtClean="0">
                <a:solidFill>
                  <a:srgbClr val="627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pPr algn="r"/>
              <a:t>‹N°›</a:t>
            </a:fld>
            <a:endParaRPr lang="fr-FR" sz="1200" dirty="0">
              <a:solidFill>
                <a:srgbClr val="6278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05000" y="260648"/>
            <a:ext cx="7239000" cy="533400"/>
          </a:xfrm>
          <a:noFill/>
        </p:spPr>
        <p:txBody>
          <a:bodyPr vert="horz">
            <a:normAutofit/>
          </a:bodyPr>
          <a:lstStyle>
            <a:lvl1pPr algn="r" eaLnBrk="1" latinLnBrk="0" hangingPunct="1">
              <a:defRPr kumimoji="0" lang="fr-FR" sz="2400" b="0" cap="all" spc="150" baseline="0">
                <a:solidFill>
                  <a:srgbClr val="627814"/>
                </a:solidFill>
                <a:latin typeface="Century Gothic" panose="020B0502020202020204" pitchFamily="34" charset="0"/>
              </a:defRPr>
            </a:lvl1pPr>
            <a:extLst/>
          </a:lstStyle>
          <a:p>
            <a:r>
              <a:rPr lang="fr-FR" noProof="0"/>
              <a:t>Modifiez le style du titre</a:t>
            </a:r>
            <a:endParaRPr lang="en-GB" noProof="0" dirty="0"/>
          </a:p>
        </p:txBody>
      </p:sp>
      <p:sp>
        <p:nvSpPr>
          <p:cNvPr id="13" name="Rectangle 3"/>
          <p:cNvSpPr>
            <a:spLocks noGrp="1"/>
          </p:cNvSpPr>
          <p:nvPr userDrawn="1">
            <p:ph type="subTitle" idx="4294967295"/>
          </p:nvPr>
        </p:nvSpPr>
        <p:spPr>
          <a:xfrm>
            <a:off x="323528" y="1268760"/>
            <a:ext cx="8445822" cy="4896544"/>
          </a:xfrm>
        </p:spPr>
        <p:txBody>
          <a:bodyPr>
            <a:normAutofit/>
          </a:bodyPr>
          <a:lstStyle>
            <a:lvl1pPr algn="l">
              <a:buNone/>
              <a:defRPr sz="2400">
                <a:solidFill>
                  <a:srgbClr val="627814"/>
                </a:solidFill>
              </a:defRPr>
            </a:lvl1pPr>
            <a:extLst/>
          </a:lstStyle>
          <a:p>
            <a:pPr marL="0" indent="0" algn="r" eaLnBrk="1" fontAlgn="auto" hangingPunct="1">
              <a:spcAft>
                <a:spcPts val="0"/>
              </a:spcAft>
              <a:defRPr/>
            </a:pPr>
            <a:r>
              <a:rPr lang="fr-FR" noProof="0"/>
              <a:t>Modifiez le style des sous-titres du masque</a:t>
            </a:r>
            <a:endParaRPr lang="en-GB" noProof="0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020322" y="835606"/>
            <a:ext cx="2123677" cy="219813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836613"/>
            <a:ext cx="1619250" cy="71437"/>
          </a:xfrm>
          <a:prstGeom prst="rect">
            <a:avLst/>
          </a:prstGeom>
          <a:solidFill>
            <a:srgbClr val="62781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" name="Rectangle 15"/>
          <p:cNvSpPr/>
          <p:nvPr userDrawn="1"/>
        </p:nvSpPr>
        <p:spPr>
          <a:xfrm>
            <a:off x="1619250" y="836613"/>
            <a:ext cx="1800225" cy="71437"/>
          </a:xfrm>
          <a:prstGeom prst="rect">
            <a:avLst/>
          </a:prstGeom>
          <a:solidFill>
            <a:srgbClr val="8B0000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" name="Rectangle 16"/>
          <p:cNvSpPr/>
          <p:nvPr userDrawn="1"/>
        </p:nvSpPr>
        <p:spPr>
          <a:xfrm>
            <a:off x="3419872" y="836613"/>
            <a:ext cx="1800225" cy="71437"/>
          </a:xfrm>
          <a:prstGeom prst="rect">
            <a:avLst/>
          </a:prstGeom>
          <a:solidFill>
            <a:srgbClr val="D92908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" name="Rectangle 17"/>
          <p:cNvSpPr/>
          <p:nvPr userDrawn="1"/>
        </p:nvSpPr>
        <p:spPr>
          <a:xfrm>
            <a:off x="5220097" y="836613"/>
            <a:ext cx="1800225" cy="71437"/>
          </a:xfrm>
          <a:prstGeom prst="rect">
            <a:avLst/>
          </a:prstGeom>
          <a:solidFill>
            <a:srgbClr val="B4C916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3" y="29797"/>
            <a:ext cx="1580548" cy="799982"/>
          </a:xfrm>
          <a:prstGeom prst="rect">
            <a:avLst/>
          </a:prstGeom>
        </p:spPr>
      </p:pic>
      <p:sp>
        <p:nvSpPr>
          <p:cNvPr id="2" name="ZoneTexte 1"/>
          <p:cNvSpPr txBox="1"/>
          <p:nvPr userDrawn="1"/>
        </p:nvSpPr>
        <p:spPr>
          <a:xfrm>
            <a:off x="8676456" y="6546692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02EB02A0-9150-45CF-95EA-07EC98D1D487}" type="slidenum">
              <a:rPr lang="fr-FR" sz="1200" smtClean="0">
                <a:solidFill>
                  <a:srgbClr val="6278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pPr algn="r"/>
              <a:t>‹N°›</a:t>
            </a:fld>
            <a:endParaRPr lang="fr-FR" sz="1200" dirty="0">
              <a:solidFill>
                <a:srgbClr val="6278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 rot="16200000">
            <a:off x="4430713" y="-2262187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/>
          <a:p>
            <a:r>
              <a:rPr lang="fr-FR" dirty="0"/>
              <a:t>Cliquez pour modifier le style du titre</a:t>
            </a:r>
            <a:endParaRPr 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304800" y="1329457"/>
            <a:ext cx="8077200" cy="519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/>
              <a:t>Cliquez</a:t>
            </a:r>
            <a:r>
              <a:rPr lang="en-GB" noProof="0" dirty="0"/>
              <a:t> pour modifier les styles du </a:t>
            </a:r>
            <a:r>
              <a:rPr lang="en-GB" noProof="0" dirty="0" err="1"/>
              <a:t>texte</a:t>
            </a:r>
            <a:r>
              <a:rPr lang="en-GB" noProof="0" dirty="0"/>
              <a:t> du masque</a:t>
            </a:r>
          </a:p>
          <a:p>
            <a:pPr lvl="1"/>
            <a:r>
              <a:rPr lang="en-GB" noProof="0" dirty="0" err="1"/>
              <a:t>Deuxième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Troisième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3"/>
            <a:r>
              <a:rPr lang="en-GB" noProof="0" dirty="0" err="1"/>
              <a:t>Quatrième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4"/>
            <a:r>
              <a:rPr lang="en-GB" noProof="0" dirty="0" err="1"/>
              <a:t>Cinquième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9" r:id="rId3"/>
    <p:sldLayoutId id="2147483677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fr-FR" sz="2400" cap="small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  <a:extLst/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lang="fr-FR" sz="2000">
          <a:solidFill>
            <a:srgbClr val="282828"/>
          </a:solidFill>
          <a:latin typeface="Century Gothic" panose="020B0502020202020204" pitchFamily="34" charset="0"/>
          <a:ea typeface="Doulos SIL" pitchFamily="2" charset="0"/>
          <a:cs typeface="Doulos SIL" pitchFamily="2" charset="0"/>
        </a:defRPr>
      </a:lvl1pPr>
      <a:lvl2pPr marL="8001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lang="fr-FR" sz="2000">
          <a:solidFill>
            <a:srgbClr val="8B0000"/>
          </a:solidFill>
          <a:latin typeface="Century Gothic" panose="020B0502020202020204" pitchFamily="34" charset="0"/>
          <a:ea typeface="Doulos SIL" pitchFamily="2" charset="0"/>
          <a:cs typeface="Doulos SIL" pitchFamily="2" charset="0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lang="fr-FR" sz="2000">
          <a:solidFill>
            <a:srgbClr val="627814"/>
          </a:solidFill>
          <a:latin typeface="Century Gothic" panose="020B0502020202020204" pitchFamily="34" charset="0"/>
          <a:ea typeface="Doulos SIL" pitchFamily="2" charset="0"/>
          <a:cs typeface="Doulos SIL" pitchFamily="2" charset="0"/>
        </a:defRPr>
      </a:lvl3pPr>
      <a:lvl4pPr marL="17145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lang="fr-FR" sz="2000">
          <a:solidFill>
            <a:schemeClr val="tx1"/>
          </a:solidFill>
          <a:latin typeface="Century Gothic" panose="020B0502020202020204" pitchFamily="34" charset="0"/>
          <a:ea typeface="Doulos SIL" pitchFamily="2" charset="0"/>
          <a:cs typeface="Doulos SIL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lang="fr-FR" sz="2000">
          <a:solidFill>
            <a:schemeClr val="tx1"/>
          </a:solidFill>
          <a:latin typeface="Century Gothic" panose="020B0502020202020204" pitchFamily="34" charset="0"/>
          <a:ea typeface="Doulos SIL" pitchFamily="2" charset="0"/>
          <a:cs typeface="Doulos SIL" pitchFamily="2" charset="0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Tonal criteria of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wordhood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West African languages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Valentin Vydrin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1"/>
          </p:nvPr>
        </p:nvSpPr>
        <p:spPr>
          <a:xfrm>
            <a:off x="467544" y="3775156"/>
            <a:ext cx="8352606" cy="224613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LLACAN – INALCO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1400" dirty="0">
                <a:solidFill>
                  <a:schemeClr val="tx1"/>
                </a:solidFill>
                <a:latin typeface="Doulos SIL" panose="02000500070000020004" pitchFamily="2" charset="0"/>
                <a:ea typeface="Doulos SIL" panose="02000500070000020004" pitchFamily="2" charset="0"/>
                <a:cs typeface="Doulos SIL" panose="02000500070000020004" pitchFamily="2" charset="0"/>
              </a:rPr>
              <a:t>This project has received funding from the European Research Council (ERC) under the European Union’s Horizon 2020 research and innovation </a:t>
            </a:r>
            <a:r>
              <a:rPr lang="en-US" sz="1400" dirty="0" err="1">
                <a:solidFill>
                  <a:schemeClr val="tx1"/>
                </a:solidFill>
                <a:latin typeface="Doulos SIL" panose="02000500070000020004" pitchFamily="2" charset="0"/>
                <a:ea typeface="Doulos SIL" panose="02000500070000020004" pitchFamily="2" charset="0"/>
                <a:cs typeface="Doulos SIL" panose="02000500070000020004" pitchFamily="2" charset="0"/>
              </a:rPr>
              <a:t>programme</a:t>
            </a:r>
            <a:r>
              <a:rPr lang="en-US" sz="1400" dirty="0">
                <a:solidFill>
                  <a:schemeClr val="tx1"/>
                </a:solidFill>
                <a:latin typeface="Doulos SIL" panose="02000500070000020004" pitchFamily="2" charset="0"/>
                <a:ea typeface="Doulos SIL" panose="02000500070000020004" pitchFamily="2" charset="0"/>
                <a:cs typeface="Doulos SIL" panose="02000500070000020004" pitchFamily="2" charset="0"/>
              </a:rPr>
              <a:t> (grant agreement No. [101097884- </a:t>
            </a:r>
            <a:r>
              <a:rPr lang="en-US" sz="1400" dirty="0" err="1">
                <a:solidFill>
                  <a:schemeClr val="tx1"/>
                </a:solidFill>
                <a:latin typeface="Doulos SIL" panose="02000500070000020004" pitchFamily="2" charset="0"/>
                <a:ea typeface="Doulos SIL" panose="02000500070000020004" pitchFamily="2" charset="0"/>
                <a:cs typeface="Doulos SIL" panose="02000500070000020004" pitchFamily="2" charset="0"/>
              </a:rPr>
              <a:t>THoT</a:t>
            </a:r>
            <a:r>
              <a:rPr lang="en-US" sz="1400" dirty="0">
                <a:solidFill>
                  <a:schemeClr val="tx1"/>
                </a:solidFill>
                <a:latin typeface="Doulos SIL" panose="02000500070000020004" pitchFamily="2" charset="0"/>
                <a:ea typeface="Doulos SIL" panose="02000500070000020004" pitchFamily="2" charset="0"/>
                <a:cs typeface="Doulos SIL" panose="02000500070000020004" pitchFamily="2" charset="0"/>
              </a:rPr>
              <a:t>]). </a:t>
            </a:r>
          </a:p>
          <a:p>
            <a:pPr marL="0" indent="0" algn="l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SLE58, Bordeaux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F52BF76-E49D-4FFF-9325-E875D17FE5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381732"/>
            <a:ext cx="474938" cy="47626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C2C044F-527D-46E0-82B3-32EF3FD24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315937"/>
            <a:ext cx="792088" cy="52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916CE13-C9D6-4C22-B33F-0DB9D82712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194839"/>
            <a:ext cx="2340395" cy="66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91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8729C37-D68E-4C44-B6A1-5B3FDA8BAFA9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af-ZA" sz="2400" dirty="0"/>
              <a:t>The conformity principle is valid for both level and contour tonemes.</a:t>
            </a:r>
          </a:p>
          <a:p>
            <a:pPr marL="0" indent="0">
              <a:buNone/>
            </a:pPr>
            <a:r>
              <a:rPr lang="af-ZA" sz="2400" dirty="0"/>
              <a:t>Bambara (Manding &lt; Mande &lt; Niger-Congo):</a:t>
            </a:r>
          </a:p>
          <a:p>
            <a:pPr marL="0" indent="0">
              <a:buNone/>
            </a:pPr>
            <a:r>
              <a:rPr lang="af-Z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sò </a:t>
            </a:r>
            <a:r>
              <a:rPr lang="af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[sǒ`]</a:t>
            </a:r>
            <a:r>
              <a:rPr lang="af-Z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‘horse’ + </a:t>
            </a:r>
            <a:r>
              <a:rPr lang="af-Z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ɲùman</a:t>
            </a:r>
            <a:r>
              <a:rPr lang="af-ZA" sz="2400" i="1" dirty="0"/>
              <a:t> </a:t>
            </a:r>
            <a:r>
              <a:rPr lang="af-ZA" sz="2400" dirty="0"/>
              <a:t>[ɲùmã́] </a:t>
            </a:r>
            <a:r>
              <a:rPr lang="en-US" sz="2400" dirty="0"/>
              <a:t>‘good’ </a:t>
            </a:r>
            <a:r>
              <a:rPr lang="fr-FR" sz="2400" dirty="0">
                <a:effectLst/>
                <a:ea typeface="Calibri" panose="020F0502020204030204" pitchFamily="34" charset="0"/>
              </a:rPr>
              <a:t>→ </a:t>
            </a:r>
            <a:r>
              <a:rPr lang="af-Z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sò ɲuman` </a:t>
            </a:r>
            <a:r>
              <a:rPr lang="af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[sòɲúmã́`] </a:t>
            </a:r>
            <a:r>
              <a:rPr lang="en-US" sz="2400" dirty="0">
                <a:effectLst/>
                <a:ea typeface="Calibri" panose="020F0502020204030204" pitchFamily="34" charset="0"/>
              </a:rPr>
              <a:t>‘a good horse’</a:t>
            </a:r>
          </a:p>
          <a:p>
            <a:pPr marL="0" indent="0">
              <a:buNone/>
            </a:pPr>
            <a:r>
              <a:rPr lang="en-US" sz="2400" dirty="0"/>
              <a:t>Numerous tonal languages of New Guinea (in our database, Dom).</a:t>
            </a:r>
            <a:endParaRPr lang="fr-FR" sz="2400" dirty="0"/>
          </a:p>
          <a:p>
            <a:pPr marL="0" indent="0">
              <a:buNone/>
            </a:pPr>
            <a:endParaRPr lang="af-ZA" sz="2400" dirty="0"/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93AFCA4-9D9D-491B-92C0-7BE6BE61FE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f-ZA" dirty="0"/>
              <a:t>The conformity</a:t>
            </a:r>
            <a:r>
              <a:rPr lang="ru-RU" dirty="0"/>
              <a:t> </a:t>
            </a:r>
            <a:r>
              <a:rPr lang="fr-FR" dirty="0" err="1"/>
              <a:t>property</a:t>
            </a:r>
            <a:r>
              <a:rPr lang="fr-FR" dirty="0"/>
              <a:t> of toneme-2</a:t>
            </a:r>
          </a:p>
        </p:txBody>
      </p:sp>
    </p:spTree>
    <p:extLst>
      <p:ext uri="{BB962C8B-B14F-4D97-AF65-F5344CB8AC3E}">
        <p14:creationId xmlns:p14="http://schemas.microsoft.com/office/powerpoint/2010/main" val="1413005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63EF93F-9F98-42D0-9AE6-00BD2CEA4F77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af-Z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language may have restrictions on distribution of tones within a word form. </a:t>
            </a:r>
          </a:p>
          <a:p>
            <a:r>
              <a:rPr lang="af-Z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Eastern Soninke (&lt; Western Mande &lt; Mande &lt; Niger-Congo, from Creissels 2016)</a:t>
            </a:r>
          </a:p>
          <a:p>
            <a:pPr marL="0" indent="0">
              <a:buNone/>
            </a:pPr>
            <a:r>
              <a:rPr lang="af-Z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the word-final position, two (or more) adjacent syllables within the limits of the same word cannot bear identical tones if preceded by a different tone. I.e., sequences *LHH and *HLL are prohibited.</a:t>
            </a:r>
          </a:p>
          <a:p>
            <a:pPr marL="0" indent="0">
              <a:buNone/>
            </a:pPr>
            <a:r>
              <a:rPr lang="af-ZA" sz="2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húlán-ɲàxàrê</a:t>
            </a:r>
            <a:r>
              <a:rPr lang="af-ZA" sz="2500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f-ZA" sz="2400" dirty="0">
                <a:latin typeface="Calibri" panose="020F0502020204030204" pitchFamily="34" charset="0"/>
                <a:ea typeface="Calibri" panose="020F0502020204030204" pitchFamily="34" charset="0"/>
              </a:rPr>
              <a:t>&lt;Fulbe-woman&gt;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‘a Fulbe woman’ is not a word, but a prosodic phrase (HHLL is a prohibited tonal sequence).</a:t>
            </a:r>
            <a:endParaRPr lang="af-ZA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24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1B8C94B-9688-421F-B6CD-37506B89D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Positional constraints on tones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0264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F89AA0C-D30A-47D4-9141-652F230958C3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language may have a limited set of ton</a:t>
            </a:r>
            <a:r>
              <a:rPr lang="af-Z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combinations (</a:t>
            </a:r>
            <a:r>
              <a:rPr lang="af-Z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melodies)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within a word; such melodies are commonly extensible. 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some languages, tonal melodies are of primary importance for the definition of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wordhood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E.g. Hausa (Chadic) (Jaggar 2001;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Litvinova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2024): </a:t>
            </a:r>
          </a:p>
          <a:p>
            <a:pPr marL="0" indent="0"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H, L, H-L, L-H, H-L-H, L-H-L, L-H-H, H-L-L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Soninke (Western Mande) 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Creissels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2016; Vydrin 2024):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HH, LH, 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af-Z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HHH, LLH, HHL, HLH, LHL</a:t>
            </a:r>
            <a:endParaRPr lang="fr-FR" sz="24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B229D01-BD2E-47CD-957F-1C3EF8FF8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f-ZA" dirty="0"/>
              <a:t>Word melodies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9612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45F2D86-7D11-4B87-B495-C6B2564B315F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many languages, replacive tonal morphemes are mapped on entire words and can be therefore regarded as markers of word boundaries.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Hausa (Jaggar 2001;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Litvinova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2024): numerous derivative suffixes and a number of plural suffixes combined with a replacive tonal melody.</a:t>
            </a:r>
          </a:p>
          <a:p>
            <a:pPr marL="0" indent="0">
              <a:buNone/>
            </a:pPr>
            <a:r>
              <a:rPr lang="en-GB" sz="2400" i="1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ja</a:t>
            </a:r>
            <a:r>
              <a:rPr lang="en-GB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́ː</a:t>
            </a:r>
            <a:r>
              <a:rPr lang="en-GB" sz="2400" i="1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tsa</a:t>
            </a:r>
            <a:r>
              <a:rPr lang="en-GB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̀ː</a:t>
            </a:r>
            <a:r>
              <a:rPr lang="en-US" sz="24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‘finger’ + -u:\H </a:t>
            </a:r>
            <a:r>
              <a:rPr lang="fr-FR" sz="2400" dirty="0">
                <a:effectLst/>
                <a:latin typeface="+mj-lt"/>
                <a:ea typeface="Calibri" panose="020F0502020204030204" pitchFamily="34" charset="0"/>
              </a:rPr>
              <a:t>→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ja</a:t>
            </a:r>
            <a:r>
              <a:rPr lang="en-GB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́ː</a:t>
            </a:r>
            <a:r>
              <a:rPr lang="en-GB" sz="2400" i="1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tsu</a:t>
            </a:r>
            <a:r>
              <a:rPr lang="af-ZA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́</a:t>
            </a:r>
            <a:r>
              <a:rPr lang="en-GB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ː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‘fingers’</a:t>
            </a:r>
            <a:endParaRPr lang="en-US" sz="24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Soninke 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Creissels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2016; Vydrin 2024), 7 substitutive tonal morphemes. E.g., status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constructus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marker: LH</a:t>
            </a:r>
          </a:p>
          <a:p>
            <a:pPr marL="0" indent="0">
              <a:buNone/>
            </a:pPr>
            <a:r>
              <a:rPr lang="en-US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kìtáabe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̀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‘book’ </a:t>
            </a:r>
            <a:r>
              <a:rPr lang="fr-FR" sz="2400" dirty="0">
                <a:effectLst/>
                <a:latin typeface="+mj-lt"/>
                <a:ea typeface="Calibri" panose="020F0502020204030204" pitchFamily="34" charset="0"/>
              </a:rPr>
              <a:t>→ </a:t>
            </a:r>
            <a:r>
              <a:rPr lang="fr-FR" sz="2400" i="1" dirty="0" err="1">
                <a:effectLst/>
                <a:latin typeface="+mj-lt"/>
                <a:ea typeface="Calibri" panose="020F0502020204030204" pitchFamily="34" charset="0"/>
              </a:rPr>
              <a:t>dénba</a:t>
            </a:r>
            <a:r>
              <a:rPr lang="fr-FR" sz="2400" i="1" dirty="0">
                <a:effectLst/>
                <a:latin typeface="+mj-lt"/>
                <a:ea typeface="Calibri" panose="020F0502020204030204" pitchFamily="34" charset="0"/>
              </a:rPr>
              <a:t>̀ </a:t>
            </a:r>
            <a:r>
              <a:rPr lang="fr-FR" sz="2400" i="1" dirty="0" err="1">
                <a:effectLst/>
                <a:latin typeface="+mj-lt"/>
                <a:ea typeface="Calibri" panose="020F0502020204030204" pitchFamily="34" charset="0"/>
              </a:rPr>
              <a:t>kìtàabe</a:t>
            </a:r>
            <a:r>
              <a:rPr lang="fr-FR" sz="2400" i="1" dirty="0">
                <a:effectLst/>
                <a:latin typeface="+mj-lt"/>
                <a:ea typeface="Calibri" panose="020F0502020204030204" pitchFamily="34" charset="0"/>
              </a:rPr>
              <a:t>̂ </a:t>
            </a:r>
            <a:r>
              <a:rPr lang="fr-FR" sz="2400" dirty="0">
                <a:effectLst/>
                <a:latin typeface="+mj-lt"/>
                <a:ea typeface="Calibri" panose="020F0502020204030204" pitchFamily="34" charset="0"/>
              </a:rPr>
              <a:t>‘</a:t>
            </a:r>
            <a:r>
              <a:rPr lang="fr-FR" sz="2400" dirty="0" err="1">
                <a:effectLst/>
                <a:latin typeface="+mj-lt"/>
                <a:ea typeface="Calibri" panose="020F0502020204030204" pitchFamily="34" charset="0"/>
              </a:rPr>
              <a:t>Demba’s</a:t>
            </a:r>
            <a:r>
              <a:rPr lang="fr-FR" sz="2400" dirty="0">
                <a:effectLst/>
                <a:latin typeface="+mj-lt"/>
                <a:ea typeface="Calibri" panose="020F0502020204030204" pitchFamily="34" charset="0"/>
              </a:rPr>
              <a:t> book\DEF’ </a:t>
            </a:r>
            <a:endParaRPr lang="en-US" sz="24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C5079E3-0645-45F3-84BC-2B707735A2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Grammatical tonal morphemes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133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0BFAAE4-02B1-4390-98A3-3C98D44C55C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af-Z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Bunoge (Western Dogon</a:t>
            </a:r>
            <a:r>
              <a:rPr lang="af-ZA" sz="2400" dirty="0">
                <a:latin typeface="Calibri" panose="020F0502020204030204" pitchFamily="34" charset="0"/>
                <a:ea typeface="Calibri" panose="020F0502020204030204" pitchFamily="34" charset="0"/>
              </a:rPr>
              <a:t>, Heath 2017 ms.</a:t>
            </a:r>
            <a:r>
              <a:rPr lang="af-Z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</a:p>
          <a:p>
            <a:r>
              <a:rPr lang="af-ZA" sz="2400" dirty="0">
                <a:latin typeface="Calibri" panose="020F0502020204030204" pitchFamily="34" charset="0"/>
              </a:rPr>
              <a:t>Rightward H-spreading: if a stem containing a lexical HL melody attaches a suffix/suffixes, H is spread till the penultimate syllable:</a:t>
            </a:r>
          </a:p>
          <a:p>
            <a:pPr marL="0" indent="0">
              <a:buNone/>
            </a:pPr>
            <a:r>
              <a:rPr lang="af-ZA" sz="2400" i="1" dirty="0">
                <a:latin typeface="Calibri" panose="020F0502020204030204" pitchFamily="34" charset="0"/>
              </a:rPr>
              <a:t>póléngè </a:t>
            </a:r>
            <a:r>
              <a:rPr lang="en-US" sz="2400" dirty="0">
                <a:latin typeface="Calibri" panose="020F0502020204030204" pitchFamily="34" charset="0"/>
              </a:rPr>
              <a:t>‘egg’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→ </a:t>
            </a:r>
            <a:r>
              <a:rPr lang="af-Z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póléngé-gè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‘eggs’</a:t>
            </a:r>
          </a:p>
          <a:p>
            <a:pPr marL="0" indent="0">
              <a:buNone/>
            </a:pPr>
            <a:endParaRPr lang="ru-RU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af-ZA" sz="2400" dirty="0">
                <a:latin typeface="Calibri" panose="020F0502020204030204" pitchFamily="34" charset="0"/>
              </a:rPr>
              <a:t>A complication: before some L-toned words (e.g., </a:t>
            </a:r>
            <a:r>
              <a:rPr lang="af-ZA" sz="2400" i="1" dirty="0">
                <a:latin typeface="Calibri" panose="020F0502020204030204" pitchFamily="34" charset="0"/>
              </a:rPr>
              <a:t>dè:gà</a:t>
            </a:r>
            <a:r>
              <a:rPr lang="af-ZA" sz="2400" dirty="0">
                <a:latin typeface="Calibri" panose="020F0502020204030204" pitchFamily="34" charset="0"/>
              </a:rPr>
              <a:t>), H spreads till the very end of the word.</a:t>
            </a:r>
          </a:p>
          <a:p>
            <a:pPr marL="0" indent="0">
              <a:buNone/>
            </a:pPr>
            <a:r>
              <a:rPr lang="af-ZA" sz="2400" i="1" dirty="0">
                <a:latin typeface="Calibri" panose="020F0502020204030204" pitchFamily="34" charset="0"/>
              </a:rPr>
              <a:t>póléngé-gé dè:gà </a:t>
            </a:r>
            <a:r>
              <a:rPr lang="en-US" sz="2400" dirty="0">
                <a:latin typeface="Calibri" panose="020F0502020204030204" pitchFamily="34" charset="0"/>
              </a:rPr>
              <a:t>‘</a:t>
            </a:r>
            <a:r>
              <a:rPr lang="af-ZA" sz="2400" dirty="0">
                <a:latin typeface="Calibri" panose="020F0502020204030204" pitchFamily="34" charset="0"/>
              </a:rPr>
              <a:t>two eggs</a:t>
            </a:r>
            <a:r>
              <a:rPr lang="en-US" sz="2400" dirty="0">
                <a:latin typeface="Calibri" panose="020F0502020204030204" pitchFamily="34" charset="0"/>
              </a:rPr>
              <a:t>’</a:t>
            </a:r>
            <a:endParaRPr lang="af-ZA" sz="2400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608C225-F871-413E-A6C6-A9C8C01DCC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f-Z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Tonal processes sensitive to word boundaries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652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C81B6D8-E21C-4694-8BE0-6243F013057A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af-ZA" sz="2400" dirty="0"/>
              <a:t>In my list: 5 tonal wordhood criteria for non-culminative systems.</a:t>
            </a:r>
          </a:p>
          <a:p>
            <a:r>
              <a:rPr lang="af-ZA" sz="2400" dirty="0"/>
              <a:t>More than one tonal criterion of wordhood can exist in one language.</a:t>
            </a:r>
          </a:p>
          <a:p>
            <a:r>
              <a:rPr lang="fr-FR" sz="2400" dirty="0" err="1"/>
              <a:t>These</a:t>
            </a:r>
            <a:r>
              <a:rPr lang="fr-FR" sz="2400" dirty="0"/>
              <a:t> </a:t>
            </a:r>
            <a:r>
              <a:rPr lang="fr-FR" sz="2400" dirty="0" err="1"/>
              <a:t>criteria</a:t>
            </a:r>
            <a:r>
              <a:rPr lang="fr-FR" sz="2400" dirty="0"/>
              <a:t> are </a:t>
            </a:r>
            <a:r>
              <a:rPr lang="fr-FR" sz="2400" dirty="0" err="1"/>
              <a:t>language-specific</a:t>
            </a:r>
            <a:r>
              <a:rPr lang="fr-FR" sz="2400" dirty="0"/>
              <a:t> (in the </a:t>
            </a:r>
            <a:r>
              <a:rPr lang="fr-FR" sz="2400" dirty="0" err="1"/>
              <a:t>same</a:t>
            </a:r>
            <a:r>
              <a:rPr lang="fr-FR" sz="2400" dirty="0"/>
              <a:t> </a:t>
            </a:r>
            <a:r>
              <a:rPr lang="fr-FR" sz="2400" dirty="0" err="1"/>
              <a:t>way</a:t>
            </a:r>
            <a:r>
              <a:rPr lang="fr-FR" sz="2400" dirty="0"/>
              <a:t> as </a:t>
            </a:r>
            <a:r>
              <a:rPr lang="fr-FR" sz="2400" dirty="0" err="1"/>
              <a:t>most</a:t>
            </a:r>
            <a:r>
              <a:rPr lang="fr-FR" sz="2400" dirty="0"/>
              <a:t> of the « segmental » </a:t>
            </a:r>
            <a:r>
              <a:rPr lang="fr-FR" sz="2400" dirty="0" err="1"/>
              <a:t>criteria</a:t>
            </a:r>
            <a:r>
              <a:rPr lang="fr-FR" sz="2400" dirty="0"/>
              <a:t> in the </a:t>
            </a:r>
            <a:r>
              <a:rPr lang="fr-FR" sz="2400" dirty="0" err="1"/>
              <a:t>Autotyp</a:t>
            </a:r>
            <a:r>
              <a:rPr lang="fr-FR" sz="2400" dirty="0"/>
              <a:t> </a:t>
            </a:r>
            <a:r>
              <a:rPr lang="fr-FR" sz="2400" dirty="0" err="1"/>
              <a:t>database</a:t>
            </a:r>
            <a:r>
              <a:rPr lang="fr-FR" sz="2400" dirty="0"/>
              <a:t>).</a:t>
            </a:r>
          </a:p>
          <a:p>
            <a:r>
              <a:rPr lang="fr-FR" sz="2400" dirty="0" err="1"/>
              <a:t>Further</a:t>
            </a:r>
            <a:r>
              <a:rPr lang="fr-FR" sz="2400" dirty="0"/>
              <a:t> tonal </a:t>
            </a:r>
            <a:r>
              <a:rPr lang="fr-FR" sz="2400" dirty="0" err="1"/>
              <a:t>criteria</a:t>
            </a:r>
            <a:r>
              <a:rPr lang="fr-FR" sz="2400" dirty="0"/>
              <a:t> </a:t>
            </a:r>
            <a:r>
              <a:rPr lang="fr-FR" sz="2400" dirty="0" err="1"/>
              <a:t>may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dirty="0" err="1"/>
              <a:t>discovered</a:t>
            </a:r>
            <a:r>
              <a:rPr lang="fr-FR" sz="2400" dirty="0"/>
              <a:t> in the future.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5E19118-9A6C-4774-B289-C565810D75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f-ZA" dirty="0"/>
              <a:t>conclusions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1919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979B18B-AE40-4631-95E9-30AE7FC293DB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Aikhenvald</a:t>
            </a:r>
            <a:r>
              <a:rPr lang="en-US" sz="13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Alexandra Y. &amp; Dixon, Robert M.W. &amp; White, Nathan M. 2020. The essence of ‘word’. In </a:t>
            </a:r>
            <a:r>
              <a:rPr lang="en-US" sz="13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Aikhenvald</a:t>
            </a:r>
            <a:r>
              <a:rPr lang="en-US" sz="13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Alexandra Y., et al. (eds.), </a:t>
            </a:r>
            <a:r>
              <a:rPr lang="en-US" sz="13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Phonological word and grammatical word: A cross-linguistic typology</a:t>
            </a:r>
            <a:r>
              <a:rPr lang="en-US" sz="13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1–24. Oxford: Oxford Academic.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Bickel, B., Hildebrandt, K. A., &amp; </a:t>
            </a:r>
            <a:r>
              <a:rPr lang="en-US" sz="1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Schiering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R. (2009). The distribution of phonological word domains: A probabilistic typology. In J. </a:t>
            </a:r>
            <a:r>
              <a:rPr lang="en-US" sz="1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Grijzenhout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&amp; K. Baris (Eds.), Phonological Domains: Universals and Deviations (pp. 47–75). </a:t>
            </a:r>
            <a:r>
              <a:rPr lang="fr-FR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Berlin: De </a:t>
            </a:r>
            <a:r>
              <a:rPr lang="fr-FR" sz="1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Gruyter</a:t>
            </a:r>
            <a:r>
              <a:rPr lang="fr-FR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Mouton.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Creissels, Denis. 2016. Phonologie segmentale et tonale du soninké (parler du </a:t>
            </a:r>
            <a:r>
              <a:rPr lang="fr-FR" sz="1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Kingi</a:t>
            </a:r>
            <a:r>
              <a:rPr lang="fr-FR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en-US" sz="13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Mandenkan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55. 3–174.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Green, Christopher R. 2015. The foot domain in Bambara. </a:t>
            </a:r>
            <a:r>
              <a:rPr lang="en-US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Language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91(1). e1–e26.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Haspelmath</a:t>
            </a:r>
            <a:r>
              <a:rPr lang="en-US" sz="13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Martin. 2023. Defining the word. </a:t>
            </a:r>
            <a:r>
              <a:rPr lang="en-US" sz="13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Word</a:t>
            </a:r>
            <a:r>
              <a:rPr lang="en-US" sz="13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69(3). 283–297.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Heath, Jeffrey. 2017. </a:t>
            </a:r>
            <a:r>
              <a:rPr lang="en-US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grammar of </a:t>
            </a:r>
            <a:r>
              <a:rPr lang="en-US" sz="13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Bunoge</a:t>
            </a:r>
            <a:r>
              <a:rPr lang="en-US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(Dogon, Mali)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Language Description Heritage Library. https://hdl.handle.net/11858/00-001M-0000-002C-E2C8-D.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Jaggar, Philip J. 2001. </a:t>
            </a:r>
            <a:r>
              <a:rPr lang="en-US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Hausa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(London Oriental and African Languages Library 7). Amsterdam / Philadelphia: John Benjamins.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Litvinova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Lora. 2024. Hausa. Analytical report on the tonal system. Villejuif. https://doi.org/10.5281/zenodo.14749131.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Nespor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Marina, and Irene Vogel. 1986. </a:t>
            </a:r>
            <a:r>
              <a:rPr lang="en-US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Prosodic phonology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Dordrecht: </a:t>
            </a:r>
            <a:r>
              <a:rPr lang="en-US" sz="1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Foris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Selkirk, Elisabeth. 1978. On prosodic structure and its relation to syntactic structure. </a:t>
            </a:r>
            <a:r>
              <a:rPr lang="en-US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Nordic prosody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ed. by Thorstein Fretheim, 111–40. </a:t>
            </a:r>
            <a:r>
              <a:rPr lang="en-US" sz="1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Trondeim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TAPIR.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Selkirk, Elisabeth. 1981. On the nature of phonological representation. </a:t>
            </a:r>
            <a:r>
              <a:rPr lang="en-US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cognitive representation of speech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ed. by John M. Anderson, John Laver, and Terry Myers, 379–88. Amsterdam: North-Holland.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Selkirk, Elisabeth. 1984. </a:t>
            </a:r>
            <a:r>
              <a:rPr lang="en-US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Phonology and syntax: The relation between sound and structure</a:t>
            </a: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Cambridge, MA: MIT </a:t>
            </a:r>
            <a:r>
              <a:rPr lang="fr-FR" sz="1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Press</a:t>
            </a:r>
            <a:r>
              <a:rPr lang="fr-FR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Vydrin, Valentin. 2024. Eastern Soninke. Analytical report on the tonal system. Villejuif. https://doi.org/10.5281/zenodo.14725393.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Zingler</a:t>
            </a:r>
            <a:r>
              <a:rPr lang="en-US" sz="13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Tim. 2020. </a:t>
            </a:r>
            <a:r>
              <a:rPr lang="en-US" sz="13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Wordhood</a:t>
            </a:r>
            <a:r>
              <a:rPr lang="en-US" sz="13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issues: Typology and grammaticalization. Albuquerque, New Mexico: The University of New Mexico. (Ph.D. diss.)</a:t>
            </a: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BBAAE2F-884F-4BE4-8BF3-80BC156FEF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f-ZA" dirty="0"/>
              <a:t>references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794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BB8AD62-B512-4096-A391-BEC8B4460F3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af-ZA" sz="2400" dirty="0"/>
              <a:t>Mismatch between morphosyntactic and phonological words is a commonplace in the discussions about wordhood (Tallman 2020; Aikhenval, Dixon, White 2020; Zingler 2020; Haspelmath 2023, etc.).</a:t>
            </a:r>
          </a:p>
          <a:p>
            <a:r>
              <a:rPr lang="fr-FR" sz="2400" dirty="0" err="1"/>
              <a:t>Mismatch</a:t>
            </a:r>
            <a:r>
              <a:rPr lang="fr-FR" sz="2400" dirty="0"/>
              <a:t> </a:t>
            </a:r>
            <a:r>
              <a:rPr lang="fr-FR" sz="2400" dirty="0" err="1"/>
              <a:t>between</a:t>
            </a:r>
            <a:r>
              <a:rPr lang="fr-FR" sz="2400" dirty="0"/>
              <a:t> </a:t>
            </a:r>
            <a:r>
              <a:rPr lang="fr-FR" sz="2400" dirty="0" err="1"/>
              <a:t>different</a:t>
            </a:r>
            <a:r>
              <a:rPr lang="fr-FR" sz="2400" dirty="0"/>
              <a:t> </a:t>
            </a:r>
            <a:r>
              <a:rPr lang="fr-FR" sz="2400" dirty="0" err="1"/>
              <a:t>phonological</a:t>
            </a:r>
            <a:r>
              <a:rPr lang="fr-FR" sz="2400" dirty="0"/>
              <a:t> </a:t>
            </a:r>
            <a:r>
              <a:rPr lang="fr-FR" sz="2400" dirty="0" err="1"/>
              <a:t>domains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broadly</a:t>
            </a:r>
            <a:r>
              <a:rPr lang="fr-FR" sz="2400" dirty="0"/>
              <a:t> </a:t>
            </a:r>
            <a:r>
              <a:rPr lang="fr-FR" sz="2400" dirty="0" err="1"/>
              <a:t>attested</a:t>
            </a:r>
            <a:r>
              <a:rPr lang="fr-FR" sz="2400" dirty="0"/>
              <a:t> </a:t>
            </a:r>
            <a:r>
              <a:rPr lang="fr-FR" sz="2400" dirty="0" err="1"/>
              <a:t>too</a:t>
            </a:r>
            <a:r>
              <a:rPr lang="fr-FR" sz="2400" dirty="0"/>
              <a:t>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2EA1CE3-262E-47FF-8DAC-E1F60EA38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f-ZA" dirty="0"/>
              <a:t>Mismatch between word types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42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954370F-3B4B-4D9A-AC2B-3930A02442D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fr-FR" sz="2400" dirty="0" err="1"/>
              <a:t>Bickel</a:t>
            </a:r>
            <a:r>
              <a:rPr lang="fr-FR" sz="2400" dirty="0"/>
              <a:t>, Hildebrandt, </a:t>
            </a:r>
            <a:r>
              <a:rPr lang="fr-FR" sz="2400" dirty="0" err="1"/>
              <a:t>Schriering</a:t>
            </a:r>
            <a:r>
              <a:rPr lang="fr-FR" sz="2400" dirty="0"/>
              <a:t> (2009) mention 17 </a:t>
            </a:r>
            <a:r>
              <a:rPr lang="fr-FR" sz="2400" dirty="0" err="1"/>
              <a:t>prosodic</a:t>
            </a:r>
            <a:r>
              <a:rPr lang="fr-FR" sz="2400" dirty="0"/>
              <a:t> </a:t>
            </a:r>
            <a:r>
              <a:rPr lang="fr-FR" sz="2400" dirty="0" err="1"/>
              <a:t>word</a:t>
            </a:r>
            <a:r>
              <a:rPr lang="fr-FR" sz="2400" dirty="0"/>
              <a:t> patterns in the </a:t>
            </a:r>
            <a:r>
              <a:rPr lang="fr-FR" sz="2400" dirty="0" err="1"/>
              <a:t>Autotyp</a:t>
            </a:r>
            <a:r>
              <a:rPr lang="fr-FR" sz="2400" dirty="0"/>
              <a:t> </a:t>
            </a:r>
            <a:r>
              <a:rPr lang="fr-FR" sz="2400" dirty="0" err="1"/>
              <a:t>database</a:t>
            </a:r>
            <a:r>
              <a:rPr lang="fr-FR" sz="2400" dirty="0"/>
              <a:t>.</a:t>
            </a:r>
          </a:p>
          <a:p>
            <a:r>
              <a:rPr lang="fr-FR" sz="2400" dirty="0" err="1"/>
              <a:t>Among</a:t>
            </a:r>
            <a:r>
              <a:rPr lang="fr-FR" sz="2400" dirty="0"/>
              <a:t> </a:t>
            </a:r>
            <a:r>
              <a:rPr lang="fr-FR" sz="2400" dirty="0" err="1"/>
              <a:t>these</a:t>
            </a:r>
            <a:r>
              <a:rPr lang="fr-FR" sz="2400" dirty="0"/>
              <a:t>, </a:t>
            </a:r>
            <a:r>
              <a:rPr lang="fr-FR" sz="2400" dirty="0" err="1"/>
              <a:t>only</a:t>
            </a:r>
            <a:r>
              <a:rPr lang="fr-FR" sz="2400" dirty="0"/>
              <a:t> </a:t>
            </a:r>
            <a:r>
              <a:rPr lang="fr-FR" sz="2400" dirty="0" err="1"/>
              <a:t>two</a:t>
            </a:r>
            <a:r>
              <a:rPr lang="fr-FR" sz="2400" dirty="0"/>
              <a:t> </a:t>
            </a:r>
            <a:r>
              <a:rPr lang="fr-FR" sz="2400" dirty="0" err="1"/>
              <a:t>prosodic</a:t>
            </a:r>
            <a:r>
              <a:rPr lang="fr-FR" sz="2400" dirty="0"/>
              <a:t> </a:t>
            </a:r>
            <a:r>
              <a:rPr lang="fr-FR" sz="2400" dirty="0" err="1"/>
              <a:t>criteria</a:t>
            </a:r>
            <a:r>
              <a:rPr lang="fr-FR" sz="24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stress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fr-FR" sz="2400" dirty="0" err="1"/>
              <a:t>tone</a:t>
            </a:r>
            <a:r>
              <a:rPr lang="fr-FR" sz="2400" dirty="0"/>
              <a:t> (« </a:t>
            </a:r>
            <a:r>
              <a:rPr lang="fr-FR" sz="2400" b="0" i="0" u="none" strike="noStrike" baseline="0" dirty="0">
                <a:latin typeface="TimesNewRomanPSMT"/>
              </a:rPr>
              <a:t> e.g. </a:t>
            </a:r>
            <a:r>
              <a:rPr lang="en-US" sz="2400" b="0" i="0" u="none" strike="noStrike" baseline="0" dirty="0">
                <a:latin typeface="TimesNewRomanPSMT"/>
              </a:rPr>
              <a:t>generalizations such as only one high-low pitch drop per word </a:t>
            </a:r>
            <a:r>
              <a:rPr lang="fr-FR" sz="2400" dirty="0"/>
              <a:t>»)</a:t>
            </a:r>
          </a:p>
          <a:p>
            <a:endParaRPr lang="fr-FR" sz="24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8F30354-C3B5-4690-9C01-9B245477B5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f-ZA" dirty="0"/>
              <a:t>Prosodic criteria among other pw criteria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483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53A4EFA-81B2-4096-8BFE-9C35300A1B6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af-ZA" sz="2400" dirty="0"/>
              <a:t>Interface categories:</a:t>
            </a:r>
          </a:p>
          <a:p>
            <a:pPr marL="0" indent="0" algn="ctr">
              <a:buNone/>
            </a:pPr>
            <a:r>
              <a:rPr lang="fr-FR" sz="2400" dirty="0" err="1"/>
              <a:t>Utterance</a:t>
            </a:r>
            <a:endParaRPr lang="fr-FR" sz="2400" dirty="0"/>
          </a:p>
          <a:p>
            <a:pPr marL="0" indent="0" algn="ctr">
              <a:buNone/>
            </a:pPr>
            <a:r>
              <a:rPr lang="fr-FR" sz="2400" dirty="0" err="1"/>
              <a:t>Intonational</a:t>
            </a:r>
            <a:r>
              <a:rPr lang="fr-FR" sz="2400" dirty="0"/>
              <a:t> Phrase</a:t>
            </a:r>
          </a:p>
          <a:p>
            <a:pPr marL="0" indent="0" algn="ctr">
              <a:buNone/>
            </a:pPr>
            <a:r>
              <a:rPr lang="fr-FR" sz="2400" dirty="0" err="1"/>
              <a:t>Phonological</a:t>
            </a:r>
            <a:r>
              <a:rPr lang="fr-FR" sz="2400" dirty="0"/>
              <a:t> Phrase</a:t>
            </a:r>
          </a:p>
          <a:p>
            <a:pPr marL="0" indent="0" algn="ctr">
              <a:buNone/>
            </a:pPr>
            <a:r>
              <a:rPr lang="fr-FR" sz="2400" b="1" dirty="0" err="1"/>
              <a:t>Prosodic</a:t>
            </a:r>
            <a:r>
              <a:rPr lang="fr-FR" sz="2400" b="1" dirty="0"/>
              <a:t> </a:t>
            </a:r>
            <a:r>
              <a:rPr lang="fr-FR" sz="2400" b="1" dirty="0" err="1"/>
              <a:t>word</a:t>
            </a:r>
            <a:endParaRPr lang="fr-FR" sz="2400" b="1" dirty="0"/>
          </a:p>
          <a:p>
            <a:pPr marL="0" indent="0">
              <a:buNone/>
            </a:pPr>
            <a:r>
              <a:rPr lang="fr-FR" sz="2400" dirty="0" err="1"/>
              <a:t>Rhythmic</a:t>
            </a:r>
            <a:r>
              <a:rPr lang="fr-FR" sz="2400" dirty="0"/>
              <a:t> </a:t>
            </a:r>
            <a:r>
              <a:rPr lang="fr-FR" sz="2400" dirty="0" err="1"/>
              <a:t>categories</a:t>
            </a:r>
            <a:r>
              <a:rPr lang="fr-FR" sz="2400" dirty="0"/>
              <a:t>:</a:t>
            </a:r>
          </a:p>
          <a:p>
            <a:pPr marL="0" indent="0" algn="ctr">
              <a:buNone/>
            </a:pPr>
            <a:r>
              <a:rPr lang="fr-FR" sz="2400" dirty="0"/>
              <a:t>Foot</a:t>
            </a:r>
          </a:p>
          <a:p>
            <a:pPr marL="0" indent="0" algn="ctr">
              <a:buNone/>
            </a:pPr>
            <a:r>
              <a:rPr lang="fr-FR" sz="2400" dirty="0" err="1"/>
              <a:t>Syllable</a:t>
            </a:r>
            <a:endParaRPr lang="fr-FR" sz="2400" dirty="0"/>
          </a:p>
          <a:p>
            <a:pPr marL="0" indent="0" algn="ctr">
              <a:buNone/>
            </a:pPr>
            <a:r>
              <a:rPr lang="fr-FR" sz="2400" dirty="0"/>
              <a:t>Mora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dirty="0"/>
              <a:t>(Selkirk 1978, 1981, 1984; </a:t>
            </a:r>
            <a:r>
              <a:rPr lang="fr-FR" dirty="0" err="1"/>
              <a:t>Nespor</a:t>
            </a:r>
            <a:r>
              <a:rPr lang="fr-FR" dirty="0"/>
              <a:t> &amp; Vogel 1986; Martinez-</a:t>
            </a:r>
            <a:r>
              <a:rPr lang="fr-FR" dirty="0" err="1"/>
              <a:t>Paricio</a:t>
            </a:r>
            <a:r>
              <a:rPr lang="fr-FR" dirty="0"/>
              <a:t> 2013; Green 2015, etc.)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5A33FC6-AC00-42F0-9E2A-AEF0CB96E8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f-ZA" dirty="0"/>
              <a:t>word in the Prosodic hierarchy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7754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4A3FAB6D-9FE9-428E-A44C-B1077ECD3BFE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af-ZA" sz="2400" dirty="0"/>
              <a:t>Levels of the prosodic hierarchy which are interrelated with the tonal systems: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f-ZA" sz="2400" dirty="0"/>
              <a:t>Mora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f-ZA" sz="2400" dirty="0"/>
              <a:t>Syllable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f-ZA" sz="2400" dirty="0"/>
              <a:t>Foot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f-ZA" sz="2400" dirty="0"/>
              <a:t>Prosodic 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f-ZA" sz="2400" dirty="0"/>
              <a:t>Phonological phrase (Tonal phrase)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30C5A54-5F4B-4BFA-870A-26963D6523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222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4C349010-D611-4499-B79B-DCAF0C47C6B1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fr-FR" sz="2400" b="1" dirty="0"/>
              <a:t>Mora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irrelevant</a:t>
            </a:r>
            <a:r>
              <a:rPr lang="fr-FR" sz="2400" dirty="0"/>
              <a:t> in Bambara, Dan, </a:t>
            </a:r>
            <a:r>
              <a:rPr lang="fr-FR" sz="2400" dirty="0" err="1"/>
              <a:t>Babanki</a:t>
            </a:r>
            <a:r>
              <a:rPr lang="fr-FR" sz="2400" dirty="0"/>
              <a:t> etc., but </a:t>
            </a:r>
            <a:r>
              <a:rPr lang="fr-FR" sz="2400" dirty="0" err="1"/>
              <a:t>it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highly</a:t>
            </a:r>
            <a:r>
              <a:rPr lang="fr-FR" sz="2400" dirty="0"/>
              <a:t> relevant in Hausa, </a:t>
            </a:r>
            <a:r>
              <a:rPr lang="fr-FR" sz="2400" dirty="0" err="1"/>
              <a:t>Kugama</a:t>
            </a:r>
            <a:r>
              <a:rPr lang="fr-FR" sz="2400" dirty="0"/>
              <a:t>.</a:t>
            </a:r>
            <a:endParaRPr lang="ru-RU" sz="2400" dirty="0"/>
          </a:p>
          <a:p>
            <a:r>
              <a:rPr lang="af-ZA" sz="2400" b="1" dirty="0"/>
              <a:t>Syllable</a:t>
            </a:r>
            <a:r>
              <a:rPr lang="af-ZA" sz="2400" dirty="0"/>
              <a:t> is of limited relevance (if at all...) in Gokana, Japanese...</a:t>
            </a:r>
            <a:r>
              <a:rPr lang="ru-RU" sz="2400" dirty="0"/>
              <a:t> </a:t>
            </a:r>
            <a:r>
              <a:rPr lang="af-ZA" sz="2400" dirty="0"/>
              <a:t>Otherwise, it is relevant in most languages of the world.</a:t>
            </a:r>
          </a:p>
          <a:p>
            <a:r>
              <a:rPr lang="af-ZA" sz="2400" b="1" dirty="0"/>
              <a:t>Foot</a:t>
            </a:r>
            <a:r>
              <a:rPr lang="af-ZA" sz="2400" dirty="0"/>
              <a:t> is</a:t>
            </a:r>
            <a:r>
              <a:rPr lang="ru-RU" sz="2400" dirty="0"/>
              <a:t> </a:t>
            </a:r>
            <a:r>
              <a:rPr lang="fr-FR" sz="2400" dirty="0" err="1"/>
              <a:t>irrelevant</a:t>
            </a:r>
            <a:r>
              <a:rPr lang="fr-FR" sz="2400" dirty="0"/>
              <a:t> in </a:t>
            </a:r>
            <a:r>
              <a:rPr lang="fr-FR" sz="2400" dirty="0" err="1"/>
              <a:t>many</a:t>
            </a:r>
            <a:r>
              <a:rPr lang="fr-FR" sz="2400" dirty="0"/>
              <a:t> </a:t>
            </a:r>
            <a:r>
              <a:rPr lang="fr-FR" sz="2400" dirty="0" err="1"/>
              <a:t>languages</a:t>
            </a:r>
            <a:r>
              <a:rPr lang="fr-FR" sz="2400" dirty="0"/>
              <a:t> (Hausa, </a:t>
            </a:r>
            <a:r>
              <a:rPr lang="fr-FR" sz="2400" dirty="0" err="1"/>
              <a:t>Babanki</a:t>
            </a:r>
            <a:r>
              <a:rPr lang="fr-FR" sz="2400" dirty="0"/>
              <a:t>, </a:t>
            </a:r>
            <a:r>
              <a:rPr lang="fr-FR" sz="2400" dirty="0" err="1"/>
              <a:t>Jamsai</a:t>
            </a:r>
            <a:r>
              <a:rPr lang="fr-FR" sz="2400" dirty="0"/>
              <a:t>, </a:t>
            </a:r>
            <a:r>
              <a:rPr lang="fr-FR" sz="2400" dirty="0" err="1"/>
              <a:t>Soninke</a:t>
            </a:r>
            <a:r>
              <a:rPr lang="fr-FR" sz="2400" dirty="0"/>
              <a:t>…), and </a:t>
            </a:r>
            <a:r>
              <a:rPr lang="fr-FR" sz="2400" dirty="0" err="1"/>
              <a:t>highly</a:t>
            </a:r>
            <a:r>
              <a:rPr lang="fr-FR" sz="2400" dirty="0"/>
              <a:t> relevant in </a:t>
            </a:r>
            <a:r>
              <a:rPr lang="fr-FR" sz="2400" dirty="0" err="1"/>
              <a:t>some</a:t>
            </a:r>
            <a:r>
              <a:rPr lang="fr-FR" sz="2400" dirty="0"/>
              <a:t> </a:t>
            </a:r>
            <a:r>
              <a:rPr lang="fr-FR" sz="2400" dirty="0" err="1"/>
              <a:t>others</a:t>
            </a:r>
            <a:r>
              <a:rPr lang="fr-FR" sz="2400" dirty="0"/>
              <a:t> (e.g., all South Mande </a:t>
            </a:r>
            <a:r>
              <a:rPr lang="fr-FR" sz="2400" dirty="0" err="1"/>
              <a:t>languages</a:t>
            </a:r>
            <a:r>
              <a:rPr lang="fr-FR" sz="2400" dirty="0"/>
              <a:t>).</a:t>
            </a:r>
          </a:p>
          <a:p>
            <a:r>
              <a:rPr lang="fr-FR" sz="2400" b="1" dirty="0" err="1"/>
              <a:t>Prosodic</a:t>
            </a:r>
            <a:r>
              <a:rPr lang="fr-FR" sz="2400" dirty="0"/>
              <a:t> </a:t>
            </a:r>
            <a:r>
              <a:rPr lang="fr-FR" sz="2400" b="1" dirty="0" err="1"/>
              <a:t>word</a:t>
            </a:r>
            <a:r>
              <a:rPr lang="fr-FR" sz="2400" dirty="0"/>
              <a:t> </a:t>
            </a:r>
            <a:r>
              <a:rPr lang="af-ZA" sz="2400" dirty="0"/>
              <a:t>seems to be irrelevant in Vietnamese.</a:t>
            </a:r>
          </a:p>
          <a:p>
            <a:r>
              <a:rPr lang="af-ZA" sz="2400" b="1" dirty="0"/>
              <a:t>Phonological phrase</a:t>
            </a:r>
            <a:r>
              <a:rPr lang="af-ZA" sz="2400" dirty="0"/>
              <a:t> seems irrelevant in Somali, and it is highly relevant in many West African languages (Soninke, Manding, Mwan, Bunoge...).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4D374ED-E4D6-4D8E-BF2A-C34B9CB663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000" dirty="0"/>
              <a:t>relevance of the </a:t>
            </a:r>
            <a:r>
              <a:rPr lang="fr-FR" sz="2000" dirty="0" err="1"/>
              <a:t>levels</a:t>
            </a:r>
            <a:r>
              <a:rPr lang="fr-FR" sz="2000" dirty="0"/>
              <a:t> for the tonal system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language-specific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31202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88D3A6C-9B09-4DD0-A520-3E39FCD92DB1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af-ZA" sz="2400" dirty="0"/>
          </a:p>
          <a:p>
            <a:r>
              <a:rPr lang="af-ZA" sz="2400" dirty="0"/>
              <a:t>Prosodic word is usually equated with phonological word. Here, I will speak about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af-ZA" sz="2400" dirty="0"/>
              <a:t>„prosodic words” when prosodic criteria are envolved,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af-ZA" sz="2400" dirty="0"/>
              <a:t> and about „phonological words”, when segmental criteria are in play (vocalic harmony, distribution of consonants...).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170EF7-2A64-442D-AB5A-FD28AB7D2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f-ZA" dirty="0"/>
              <a:t>Prosodic word in the world of wordhood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7128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05E0AD8-3177-4502-A6D7-3854EB122EB4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The simplest case, accent languages, see (</a:t>
            </a:r>
            <a:r>
              <a:rPr lang="en-US" sz="2400" dirty="0">
                <a:effectLst/>
                <a:ea typeface="Calibri" panose="020F0502020204030204" pitchFamily="34" charset="0"/>
                <a:cs typeface="AdvOT569473da"/>
              </a:rPr>
              <a:t>Bickel, Hildebrandt &amp; </a:t>
            </a:r>
            <a:r>
              <a:rPr lang="en-US" sz="2400" dirty="0" err="1">
                <a:effectLst/>
                <a:ea typeface="Calibri" panose="020F0502020204030204" pitchFamily="34" charset="0"/>
                <a:cs typeface="AdvOT569473da"/>
              </a:rPr>
              <a:t>Schiering</a:t>
            </a:r>
            <a:r>
              <a:rPr lang="en-US" sz="2400" dirty="0">
                <a:ea typeface="Calibri" panose="020F0502020204030204" pitchFamily="34" charset="0"/>
                <a:cs typeface="AdvOT569473da"/>
              </a:rPr>
              <a:t> </a:t>
            </a:r>
            <a:r>
              <a:rPr lang="en-US" sz="2400" dirty="0">
                <a:effectLst/>
                <a:ea typeface="Calibri" panose="020F0502020204030204" pitchFamily="34" charset="0"/>
                <a:cs typeface="AdvOT569473da"/>
              </a:rPr>
              <a:t>2009)</a:t>
            </a:r>
            <a:r>
              <a:rPr lang="en-US" sz="2400" dirty="0"/>
              <a:t>.</a:t>
            </a:r>
          </a:p>
          <a:p>
            <a:r>
              <a:rPr lang="fr-FR" sz="2400" dirty="0"/>
              <a:t>A </a:t>
            </a:r>
            <a:r>
              <a:rPr lang="fr-FR" sz="2400" dirty="0" err="1"/>
              <a:t>similar</a:t>
            </a:r>
            <a:r>
              <a:rPr lang="fr-FR" sz="2400" dirty="0"/>
              <a:t> case: </a:t>
            </a:r>
            <a:r>
              <a:rPr lang="fr-FR" sz="2400" dirty="0" err="1"/>
              <a:t>languages</a:t>
            </a:r>
            <a:r>
              <a:rPr lang="fr-FR" sz="2400" dirty="0"/>
              <a:t> </a:t>
            </a:r>
            <a:r>
              <a:rPr lang="fr-FR" sz="2400" dirty="0" err="1"/>
              <a:t>with</a:t>
            </a:r>
            <a:r>
              <a:rPr lang="fr-FR" sz="2400" dirty="0"/>
              <a:t> </a:t>
            </a:r>
            <a:r>
              <a:rPr lang="fr-FR" sz="2400" dirty="0" err="1"/>
              <a:t>obligatory</a:t>
            </a:r>
            <a:r>
              <a:rPr lang="fr-FR" sz="2400" dirty="0"/>
              <a:t> and </a:t>
            </a:r>
            <a:r>
              <a:rPr lang="fr-FR" sz="2400" dirty="0" err="1"/>
              <a:t>culminative</a:t>
            </a:r>
            <a:r>
              <a:rPr lang="fr-FR" sz="2400" dirty="0"/>
              <a:t> </a:t>
            </a:r>
            <a:r>
              <a:rPr lang="fr-FR" sz="2400" dirty="0" err="1"/>
              <a:t>tone</a:t>
            </a:r>
            <a:r>
              <a:rPr lang="fr-FR" sz="2400" dirty="0"/>
              <a:t> (pitch-stress </a:t>
            </a:r>
            <a:r>
              <a:rPr lang="fr-FR" sz="2400" dirty="0" err="1"/>
              <a:t>languages</a:t>
            </a:r>
            <a:r>
              <a:rPr lang="fr-FR" sz="2400" dirty="0"/>
              <a:t>).</a:t>
            </a:r>
          </a:p>
          <a:p>
            <a:r>
              <a:rPr lang="fr-FR" sz="2400" dirty="0"/>
              <a:t>More </a:t>
            </a:r>
            <a:r>
              <a:rPr lang="fr-FR" sz="2400" dirty="0" err="1"/>
              <a:t>complicated</a:t>
            </a:r>
            <a:r>
              <a:rPr lang="fr-FR" sz="2400" dirty="0"/>
              <a:t> case: </a:t>
            </a:r>
            <a:r>
              <a:rPr lang="fr-FR" sz="2400" dirty="0" err="1"/>
              <a:t>tone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culminative</a:t>
            </a:r>
            <a:r>
              <a:rPr lang="fr-FR" sz="2400" dirty="0"/>
              <a:t>, but not </a:t>
            </a:r>
            <a:r>
              <a:rPr lang="fr-FR" sz="2400" dirty="0" err="1"/>
              <a:t>obligatory</a:t>
            </a:r>
            <a:r>
              <a:rPr lang="af-ZA" sz="2400" dirty="0"/>
              <a:t>. Toneless prosodic words (those hosting no toneme) are established by analogy with those hosting tonemes</a:t>
            </a:r>
            <a:r>
              <a:rPr lang="fr-FR" sz="2400" dirty="0"/>
              <a:t> (Somali, </a:t>
            </a:r>
            <a:r>
              <a:rPr lang="fr-FR" sz="2400" dirty="0" err="1"/>
              <a:t>Japanese</a:t>
            </a:r>
            <a:r>
              <a:rPr lang="fr-FR" sz="2400" dirty="0"/>
              <a:t>…).</a:t>
            </a:r>
          </a:p>
          <a:p>
            <a:r>
              <a:rPr lang="fr-FR" sz="2400" dirty="0"/>
              <a:t>If </a:t>
            </a:r>
            <a:r>
              <a:rPr lang="fr-FR" sz="2400" dirty="0" err="1"/>
              <a:t>tone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not </a:t>
            </a:r>
            <a:r>
              <a:rPr lang="fr-FR" sz="2400" dirty="0" err="1"/>
              <a:t>culminative</a:t>
            </a:r>
            <a:r>
              <a:rPr lang="fr-FR" sz="2400" dirty="0"/>
              <a:t>, more </a:t>
            </a:r>
            <a:r>
              <a:rPr lang="af-ZA" sz="2400" dirty="0"/>
              <a:t>nuanced tonal phenomena can be brought into play. These criteria are language-specific, but still, some generalizations are possible.</a:t>
            </a:r>
            <a:endParaRPr lang="fr-FR" sz="24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FA8D484-18CB-4799-8F45-8029FC19F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Accentual criteria for prosodic word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815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19C3D96-F2E7-4D58-9AD6-08213C9EA4E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04800" y="1196752"/>
            <a:ext cx="8371656" cy="5256584"/>
          </a:xfrm>
        </p:spPr>
        <p:txBody>
          <a:bodyPr/>
          <a:lstStyle/>
          <a:p>
            <a:pPr marL="0" indent="0">
              <a:buNone/>
            </a:pPr>
            <a:r>
              <a:rPr lang="en-US" sz="2300" i="1" dirty="0">
                <a:effectLst/>
                <a:ea typeface="CharisSIL-Italic"/>
              </a:rPr>
              <a:t>(Applicable to the languages with extensible tonemes!)</a:t>
            </a:r>
          </a:p>
          <a:p>
            <a:r>
              <a:rPr lang="en-US" sz="2400" dirty="0">
                <a:effectLst/>
                <a:ea typeface="CharisSIL-Italic"/>
              </a:rPr>
              <a:t>Tonemes in a language tend to occupy entire prosodic units belonging to a certain level (syllable, prosodic foot, or prosodic word)</a:t>
            </a:r>
            <a:r>
              <a:rPr lang="en-US" sz="2400" dirty="0">
                <a:effectLst/>
                <a:ea typeface="CharisSIL"/>
              </a:rPr>
              <a:t>.</a:t>
            </a:r>
            <a:endParaRPr lang="fr-FR" sz="2400" dirty="0"/>
          </a:p>
          <a:p>
            <a:r>
              <a:rPr lang="fr-FR" sz="2400" dirty="0"/>
              <a:t>If </a:t>
            </a:r>
            <a:r>
              <a:rPr lang="fr-FR" sz="2400" dirty="0" err="1"/>
              <a:t>there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conformity</a:t>
            </a:r>
            <a:r>
              <a:rPr lang="fr-FR" sz="2400" dirty="0"/>
              <a:t> </a:t>
            </a:r>
            <a:r>
              <a:rPr lang="fr-FR" sz="2400" dirty="0" err="1"/>
              <a:t>between</a:t>
            </a:r>
            <a:r>
              <a:rPr lang="fr-FR" sz="2400" dirty="0"/>
              <a:t> </a:t>
            </a:r>
            <a:r>
              <a:rPr lang="fr-FR" sz="2400" dirty="0" err="1"/>
              <a:t>toneme</a:t>
            </a:r>
            <a:r>
              <a:rPr lang="fr-FR" sz="2400" dirty="0"/>
              <a:t> and </a:t>
            </a:r>
            <a:r>
              <a:rPr lang="fr-FR" sz="2400" dirty="0" err="1"/>
              <a:t>prosodic</a:t>
            </a:r>
            <a:r>
              <a:rPr lang="fr-FR" sz="2400" dirty="0"/>
              <a:t> </a:t>
            </a:r>
            <a:r>
              <a:rPr lang="fr-FR" sz="2400" dirty="0" err="1"/>
              <a:t>word</a:t>
            </a:r>
            <a:r>
              <a:rPr lang="fr-FR" sz="2400" dirty="0"/>
              <a:t> in a </a:t>
            </a:r>
            <a:r>
              <a:rPr lang="fr-FR" sz="2400" dirty="0" err="1"/>
              <a:t>language</a:t>
            </a:r>
            <a:r>
              <a:rPr lang="fr-FR" sz="2400" dirty="0"/>
              <a:t>, </a:t>
            </a:r>
            <a:r>
              <a:rPr lang="fr-FR" sz="2400" dirty="0" err="1"/>
              <a:t>it</a:t>
            </a:r>
            <a:r>
              <a:rPr lang="fr-FR" sz="2400" dirty="0"/>
              <a:t> can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dirty="0" err="1"/>
              <a:t>regarded</a:t>
            </a:r>
            <a:r>
              <a:rPr lang="fr-FR" sz="2400" dirty="0"/>
              <a:t> as a </a:t>
            </a:r>
            <a:r>
              <a:rPr lang="fr-FR" sz="2400" dirty="0" err="1"/>
              <a:t>wordhood</a:t>
            </a:r>
            <a:r>
              <a:rPr lang="fr-FR" sz="2400" dirty="0"/>
              <a:t> </a:t>
            </a:r>
            <a:r>
              <a:rPr lang="fr-FR" sz="2400" dirty="0" err="1"/>
              <a:t>criterion</a:t>
            </a:r>
            <a:r>
              <a:rPr lang="fr-FR" sz="2400" dirty="0"/>
              <a:t>:</a:t>
            </a:r>
          </a:p>
          <a:p>
            <a:r>
              <a:rPr lang="af-ZA" sz="2400" i="1" dirty="0"/>
              <a:t>Prosodic word equals </a:t>
            </a:r>
            <a:r>
              <a:rPr lang="fr-FR" sz="2400" i="1" dirty="0"/>
              <a:t>a maximal segmental </a:t>
            </a:r>
            <a:r>
              <a:rPr lang="fr-FR" sz="2400" i="1" dirty="0" err="1"/>
              <a:t>chain</a:t>
            </a:r>
            <a:r>
              <a:rPr lang="fr-FR" sz="2400" i="1" dirty="0"/>
              <a:t> </a:t>
            </a:r>
            <a:r>
              <a:rPr lang="fr-FR" sz="2400" i="1" dirty="0" err="1"/>
              <a:t>constituing</a:t>
            </a:r>
            <a:r>
              <a:rPr lang="fr-FR" sz="2400" i="1" dirty="0"/>
              <a:t> a tonal </a:t>
            </a:r>
            <a:r>
              <a:rPr lang="fr-FR" sz="2400" i="1" dirty="0" err="1"/>
              <a:t>span</a:t>
            </a:r>
            <a:r>
              <a:rPr lang="fr-FR" sz="2400" i="1" dirty="0"/>
              <a:t>.</a:t>
            </a:r>
            <a:endParaRPr lang="fr-FR" sz="2400" dirty="0"/>
          </a:p>
          <a:p>
            <a:r>
              <a:rPr lang="fr-FR" sz="2400" dirty="0"/>
              <a:t>E.g., </a:t>
            </a:r>
            <a:r>
              <a:rPr lang="en-US" sz="2400" dirty="0"/>
              <a:t>“tonal compacity” in Manding languages.</a:t>
            </a:r>
          </a:p>
          <a:p>
            <a:pPr marL="0" indent="0">
              <a:buNone/>
            </a:pPr>
            <a:r>
              <a:rPr lang="en-US" sz="2400" dirty="0"/>
              <a:t>Bambara: </a:t>
            </a:r>
          </a:p>
          <a:p>
            <a:pPr marL="0" indent="0">
              <a:buNone/>
            </a:pPr>
            <a:r>
              <a:rPr lang="af-Z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só </a:t>
            </a:r>
            <a:r>
              <a:rPr lang="en-US" sz="2400" dirty="0"/>
              <a:t>‘house’ + </a:t>
            </a:r>
            <a:r>
              <a:rPr lang="af-Z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ɲùman</a:t>
            </a:r>
            <a:r>
              <a:rPr lang="af-ZA" sz="2400" i="1" dirty="0"/>
              <a:t> </a:t>
            </a:r>
            <a:r>
              <a:rPr lang="en-US" sz="2400" dirty="0"/>
              <a:t>‘good’ </a:t>
            </a:r>
            <a:r>
              <a:rPr lang="fr-FR" sz="2400" dirty="0">
                <a:effectLst/>
                <a:ea typeface="Calibri" panose="020F0502020204030204" pitchFamily="34" charset="0"/>
              </a:rPr>
              <a:t>→ </a:t>
            </a:r>
            <a:r>
              <a:rPr lang="af-Z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só ɲuman </a:t>
            </a:r>
            <a:r>
              <a:rPr lang="af-Z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[sóɲúmã́] </a:t>
            </a:r>
            <a:r>
              <a:rPr lang="en-US" sz="2400" dirty="0">
                <a:effectLst/>
                <a:ea typeface="Calibri" panose="020F0502020204030204" pitchFamily="34" charset="0"/>
              </a:rPr>
              <a:t>‘a good house’</a:t>
            </a:r>
            <a:endParaRPr lang="fr-FR" sz="2400" dirty="0"/>
          </a:p>
          <a:p>
            <a:endParaRPr lang="fr-FR" sz="24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4A32B29-F09E-4FE6-9F8D-5C39DD354A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f-ZA" dirty="0"/>
              <a:t>The conformity</a:t>
            </a:r>
            <a:r>
              <a:rPr lang="ru-RU" dirty="0"/>
              <a:t> </a:t>
            </a:r>
            <a:r>
              <a:rPr lang="fr-FR" dirty="0" err="1"/>
              <a:t>property</a:t>
            </a:r>
            <a:r>
              <a:rPr lang="fr-FR" dirty="0"/>
              <a:t> of </a:t>
            </a:r>
            <a:r>
              <a:rPr lang="fr-FR" dirty="0" err="1"/>
              <a:t>toneme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2129555"/>
      </p:ext>
    </p:extLst>
  </p:cSld>
  <p:clrMapOvr>
    <a:masterClrMapping/>
  </p:clrMapOvr>
</p:sld>
</file>

<file path=ppt/theme/theme1.xml><?xml version="1.0" encoding="utf-8"?>
<a:theme xmlns:a="http://schemas.openxmlformats.org/drawingml/2006/main" name="Pitch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-pres-llacan.potx" id="{6D2DD4DF-C5CD-4A8B-893D-8CFCCE1CC373}" vid="{27264A49-7643-45E0-BADD-FEAFAC6F92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Akumbu_Vydrin-babanki_letward_LTS</Template>
  <TotalTime>4944</TotalTime>
  <Words>1530</Words>
  <Application>Microsoft Office PowerPoint</Application>
  <PresentationFormat>Affichage à l'écran (4:3)</PresentationFormat>
  <Paragraphs>112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Gothic</vt:lpstr>
      <vt:lpstr>Doulos SIL</vt:lpstr>
      <vt:lpstr>Times New Roman</vt:lpstr>
      <vt:lpstr>TimesNewRomanPSMT</vt:lpstr>
      <vt:lpstr>Wingdings</vt:lpstr>
      <vt:lpstr>Pitchbook</vt:lpstr>
      <vt:lpstr>Tonal criteria of wordhood in West African languages</vt:lpstr>
      <vt:lpstr>Mismatch between word types</vt:lpstr>
      <vt:lpstr>Prosodic criteria among other pw criteria</vt:lpstr>
      <vt:lpstr>word in the Prosodic hierarchy</vt:lpstr>
      <vt:lpstr>Présentation PowerPoint</vt:lpstr>
      <vt:lpstr>relevance of the levels for the tonal system is language-specific</vt:lpstr>
      <vt:lpstr>Prosodic word in the world of wordhood</vt:lpstr>
      <vt:lpstr>Accentual criteria for prosodic word</vt:lpstr>
      <vt:lpstr>The conformity property of toneme</vt:lpstr>
      <vt:lpstr>The conformity property of toneme-2</vt:lpstr>
      <vt:lpstr>Positional constraints on tones</vt:lpstr>
      <vt:lpstr>Word melodies</vt:lpstr>
      <vt:lpstr>Grammatical tonal morphemes</vt:lpstr>
      <vt:lpstr>Tonal processes sensitive to word boundaries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tone anticipatory spreading in Babanki: A typological anomaly</dc:title>
  <dc:creator>Pius Akumbu</dc:creator>
  <cp:lastModifiedBy>Valentin</cp:lastModifiedBy>
  <cp:revision>148</cp:revision>
  <dcterms:created xsi:type="dcterms:W3CDTF">2025-08-06T06:39:08Z</dcterms:created>
  <dcterms:modified xsi:type="dcterms:W3CDTF">2025-08-27T20:13:28Z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1036</vt:i4>
  </property>
  <property fmtid="{D5CDD505-2E9C-101B-9397-08002B2CF9AE}" pid="3" name="_Version">
    <vt:lpwstr>12.0.4518</vt:lpwstr>
  </property>
</Properties>
</file>